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70" r:id="rId4"/>
    <p:sldMasterId id="2147483681" r:id="rId5"/>
    <p:sldMasterId id="2147483832" r:id="rId6"/>
    <p:sldMasterId id="2147483801" r:id="rId7"/>
    <p:sldMasterId id="2147484883" r:id="rId8"/>
  </p:sldMasterIdLst>
  <p:notesMasterIdLst>
    <p:notesMasterId r:id="rId47"/>
  </p:notesMasterIdLst>
  <p:handoutMasterIdLst>
    <p:handoutMasterId r:id="rId48"/>
  </p:handoutMasterIdLst>
  <p:sldIdLst>
    <p:sldId id="2076138006" r:id="rId9"/>
    <p:sldId id="2076137889" r:id="rId10"/>
    <p:sldId id="2076138027" r:id="rId11"/>
    <p:sldId id="2076138007" r:id="rId12"/>
    <p:sldId id="2076138004" r:id="rId13"/>
    <p:sldId id="2076137997" r:id="rId14"/>
    <p:sldId id="2076138074" r:id="rId15"/>
    <p:sldId id="2076138075" r:id="rId16"/>
    <p:sldId id="2076137888" r:id="rId17"/>
    <p:sldId id="2076138061" r:id="rId18"/>
    <p:sldId id="264" r:id="rId19"/>
    <p:sldId id="2076138018" r:id="rId20"/>
    <p:sldId id="2076138039" r:id="rId21"/>
    <p:sldId id="2076138076" r:id="rId22"/>
    <p:sldId id="2076138036" r:id="rId23"/>
    <p:sldId id="2076138071" r:id="rId24"/>
    <p:sldId id="2076138072" r:id="rId25"/>
    <p:sldId id="2076138042" r:id="rId26"/>
    <p:sldId id="2076137887" r:id="rId27"/>
    <p:sldId id="2076138070" r:id="rId28"/>
    <p:sldId id="2076138065" r:id="rId29"/>
    <p:sldId id="2076138031" r:id="rId30"/>
    <p:sldId id="2076138060" r:id="rId31"/>
    <p:sldId id="2076137882" r:id="rId32"/>
    <p:sldId id="2076138045" r:id="rId33"/>
    <p:sldId id="2076138046" r:id="rId34"/>
    <p:sldId id="2076138047" r:id="rId35"/>
    <p:sldId id="2076138048" r:id="rId36"/>
    <p:sldId id="2076138050" r:id="rId37"/>
    <p:sldId id="2076138051" r:id="rId38"/>
    <p:sldId id="2076138052" r:id="rId39"/>
    <p:sldId id="2076138053" r:id="rId40"/>
    <p:sldId id="2076138054" r:id="rId41"/>
    <p:sldId id="2076138055" r:id="rId42"/>
    <p:sldId id="2076137984" r:id="rId43"/>
    <p:sldId id="2076138057" r:id="rId44"/>
    <p:sldId id="2076138058" r:id="rId45"/>
    <p:sldId id="2076138059" r:id="rId46"/>
  </p:sldIdLst>
  <p:sldSz cx="12192000" cy="6858000"/>
  <p:notesSz cx="6858000" cy="3562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F94A17-4066-5C70-F958-305D8EB28CF5}" name="Kristen Baker (Red Door Collaborative LLC)" initials="KB(DCL" userId="S::v-krbake@microsoft.com::ae0ac70e-0884-4dbf-aa82-b2610f6b5a47" providerId="AD"/>
  <p188:author id="{06FA5D42-F629-6103-D545-20B1E644A34D}" name="Kristen Baker" initials="KB" userId="Kristen Baker" providerId="None"/>
  <p188:author id="{5BCEA088-214E-5721-0042-0E63ABD2E4C2}" name="Pratibha Sood" initials="PS" userId="S::prsood@microsoft.com::757de0c6-7155-45cc-8575-9f822407d213" providerId="AD"/>
  <p188:author id="{6F201E94-119A-3AB0-099D-057166DBF2C6}" name="Michael Venables" initials="MV" userId="S::michael@reddoorcollaborative.com::79085841-8915-4cac-bb8d-8c27ec1fb837" providerId="AD"/>
  <p188:author id="{B0CF86C0-48AD-4ECD-A6AE-8E5DC4DCFB09}" name="Michael Venables" initials="MV" userId="Michael Venables" providerId="None"/>
  <p188:author id="{56DD6BCD-9047-AF25-0A4E-FEE14F080A4B}" name="Kristen@reddoorcollaborative.com" initials="K" userId="Kristen@reddoorcollaborative.com" providerId="None"/>
  <p188:author id="{837B5DD6-6ED0-2D29-F449-351219C6E8FB}" name="Brian Blanchard (AZURE PNP)" initials="BP" userId="S::brblanch@microsoft.com::8d4157a8-64e6-4b97-b092-1526621426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ael Venables" initials="MV" lastIdx="5" clrIdx="0">
    <p:extLst>
      <p:ext uri="{19B8F6BF-5375-455C-9EA6-DF929625EA0E}">
        <p15:presenceInfo xmlns:p15="http://schemas.microsoft.com/office/powerpoint/2012/main" userId="Michael Venabl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E8FF"/>
    <a:srgbClr val="0078D4"/>
    <a:srgbClr val="737373"/>
    <a:srgbClr val="243A5E"/>
    <a:srgbClr val="4FE7FF"/>
    <a:srgbClr val="50E6FF"/>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6DC7B8-3442-439A-A41D-E8B131813AB2}" v="27" dt="2020-07-16T22:59:20.654"/>
    <p1510:client id="{975A22BE-AF80-43B1-845C-E39CCB0FC639}" v="3" dt="2020-07-16T23:06:10.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12" autoAdjust="0"/>
    <p:restoredTop sz="65224" autoAdjust="0"/>
  </p:normalViewPr>
  <p:slideViewPr>
    <p:cSldViewPr snapToGrid="0">
      <p:cViewPr varScale="1">
        <p:scale>
          <a:sx n="57" d="100"/>
          <a:sy n="57" d="100"/>
        </p:scale>
        <p:origin x="145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66AE52-FD6C-4196-B41F-C85A4B8491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666E670-459B-4EF8-840A-E2B4A1F11A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FD0C60-874F-4DDD-B34B-CA3D7A4A1EFA}" type="datetimeFigureOut">
              <a:rPr lang="en-US" smtClean="0"/>
              <a:t>9/23/2021</a:t>
            </a:fld>
            <a:endParaRPr lang="en-US"/>
          </a:p>
        </p:txBody>
      </p:sp>
      <p:sp>
        <p:nvSpPr>
          <p:cNvPr id="4" name="Footer Placeholder 3">
            <a:extLst>
              <a:ext uri="{FF2B5EF4-FFF2-40B4-BE49-F238E27FC236}">
                <a16:creationId xmlns:a16="http://schemas.microsoft.com/office/drawing/2014/main" id="{0DA16F7A-3DF7-4BEF-AFEB-B74DE4BB2A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909A61-4F16-483C-A55A-D0C29BB728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2A3CD4-8F1E-4F82-8173-E84E18639861}" type="slidenum">
              <a:rPr lang="en-US" smtClean="0"/>
              <a:t>‹#›</a:t>
            </a:fld>
            <a:endParaRPr lang="en-US"/>
          </a:p>
        </p:txBody>
      </p:sp>
    </p:spTree>
    <p:extLst>
      <p:ext uri="{BB962C8B-B14F-4D97-AF65-F5344CB8AC3E}">
        <p14:creationId xmlns:p14="http://schemas.microsoft.com/office/powerpoint/2010/main" val="353315006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62E06-E869-4D17-98C7-4AE6D91E26B9}" type="datetimeFigureOut">
              <a:rPr lang="en-US" smtClean="0"/>
              <a:t>9/23/2021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3FEC97-7F09-4632-956E-AA25590873A0}" type="slidenum">
              <a:rPr lang="en-US" smtClean="0"/>
              <a:t>‹#›</a:t>
            </a:fld>
            <a:endParaRPr lang="en-US"/>
          </a:p>
        </p:txBody>
      </p:sp>
    </p:spTree>
    <p:extLst>
      <p:ext uri="{BB962C8B-B14F-4D97-AF65-F5344CB8AC3E}">
        <p14:creationId xmlns:p14="http://schemas.microsoft.com/office/powerpoint/2010/main" val="33045857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0" indent="0">
              <a:buFont typeface="Arial" panose="020B0604020202020204" pitchFamily="34" charset="0"/>
              <a:buNone/>
            </a:pPr>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&lt;Key point&gt; </a:t>
            </a:r>
            <a:r>
              <a:rPr lang="en-US" sz="1200" b="1" dirty="0">
                <a:latin typeface="Segoe UI Semilight" panose="020B0402040204020203" pitchFamily="34" charset="0"/>
                <a:cs typeface="Segoe UI Semilight" panose="020B0402040204020203" pitchFamily="34" charset="0"/>
              </a:rPr>
              <a:t>Connect with trusted Microsoft Partners for expert business and technical solutions</a:t>
            </a:r>
          </a:p>
          <a:p>
            <a:endParaRPr lang="en-US" sz="1200" b="1" dirty="0">
              <a:latin typeface="Segoe UI Semilight" panose="020B0402040204020203" pitchFamily="34" charset="0"/>
              <a:cs typeface="Segoe UI Semilight" panose="020B0402040204020203" pitchFamily="34" charset="0"/>
            </a:endParaRPr>
          </a:p>
          <a:p>
            <a:endParaRPr lang="en-US" b="1" dirty="0">
              <a:cs typeface="Calibri"/>
            </a:endParaRPr>
          </a:p>
          <a:p>
            <a:endParaRPr lang="en-US" b="1" dirty="0">
              <a:cs typeface="Calibri"/>
            </a:endParaRPr>
          </a:p>
        </p:txBody>
      </p:sp>
    </p:spTree>
    <p:extLst>
      <p:ext uri="{BB962C8B-B14F-4D97-AF65-F5344CB8AC3E}">
        <p14:creationId xmlns:p14="http://schemas.microsoft.com/office/powerpoint/2010/main" val="1579599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There are a variety of next steps you can take to accelerate your digital transformation. </a:t>
            </a:r>
            <a:endParaRPr lang="en-US"/>
          </a:p>
        </p:txBody>
      </p:sp>
    </p:spTree>
    <p:extLst>
      <p:ext uri="{BB962C8B-B14F-4D97-AF65-F5344CB8AC3E}">
        <p14:creationId xmlns:p14="http://schemas.microsoft.com/office/powerpoint/2010/main" val="179359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411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cs typeface="Calibri"/>
              </a:rPr>
              <a:t>Agenda:</a:t>
            </a:r>
            <a:endParaRPr lang="en-US" dirty="0"/>
          </a:p>
          <a:p>
            <a:endParaRPr lang="en-US" dirty="0"/>
          </a:p>
          <a:p>
            <a:r>
              <a:rPr lang="en-US" dirty="0"/>
              <a:t>●  Why is cloud adoption important?</a:t>
            </a:r>
            <a:endParaRPr lang="en-US" dirty="0">
              <a:cs typeface="Calibri"/>
            </a:endParaRPr>
          </a:p>
          <a:p>
            <a:r>
              <a:rPr lang="en-US" dirty="0"/>
              <a:t>●  Overview: Microsoft Cloud Adoption Framework for Azure</a:t>
            </a:r>
          </a:p>
          <a:p>
            <a:r>
              <a:rPr lang="en-US" dirty="0"/>
              <a:t>●  Overcoming common blockers</a:t>
            </a:r>
          </a:p>
          <a:p>
            <a:r>
              <a:rPr lang="en-US" dirty="0"/>
              <a:t>●  Tools, templates, and assessments</a:t>
            </a:r>
          </a:p>
          <a:p>
            <a:r>
              <a:rPr lang="en-US" dirty="0"/>
              <a:t>●  Find a Partner</a:t>
            </a:r>
            <a:endParaRPr lang="en-US" dirty="0">
              <a:cs typeface="Calibri"/>
            </a:endParaRPr>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4114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a:ea typeface="+mn-ea"/>
                <a:cs typeface="+mn-cs"/>
              </a:rPr>
              <a:t>&lt;Key point&gt;: Change is more than adopting technology. It’s adapting how you do business.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We share</a:t>
            </a:r>
            <a:r>
              <a:rPr lang="en-US" dirty="0">
                <a:effectLst/>
                <a:latin typeface="Segoe"/>
              </a:rPr>
              <a:t> best practices from our employees, partners, and customers who have already undertaken the cloud journey.</a:t>
            </a:r>
            <a:endParaRPr lang="en-US" sz="1200" kern="1200" dirty="0">
              <a:solidFill>
                <a:schemeClr val="tx1"/>
              </a:solidFill>
              <a:effectLst/>
              <a:latin typeface="Segoe"/>
              <a:ea typeface="+mn-ea"/>
              <a:cs typeface="+mn-cs"/>
            </a:endParaRP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The Cloud Adoption Framework brings together people, process, and technology—a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Quickly—efficiently, and with actionable guidance, it provides guidance for your organization’s agile business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a:ea typeface="+mn-ea"/>
                <a:cs typeface="+mn-cs"/>
              </a:rPr>
              <a:t>We take you to the cloud—with security, governance, and cost optimization controls first in mind.</a:t>
            </a:r>
          </a:p>
          <a:p>
            <a:endParaRPr lang="en-US" sz="1200"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dirty="0">
                <a:solidFill>
                  <a:schemeClr val="tx1"/>
                </a:solidFill>
                <a:effectLst/>
                <a:latin typeface="Segoe"/>
                <a:ea typeface="+mn-ea"/>
                <a:cs typeface="+mn-cs"/>
              </a:rPr>
              <a:t>We can help guide you through.</a:t>
            </a:r>
          </a:p>
          <a:p>
            <a:r>
              <a:rPr lang="en-US" dirty="0">
                <a:latin typeface="Segoe"/>
              </a:rPr>
              <a:t> </a:t>
            </a:r>
            <a:endParaRPr lang="en-US" sz="1200" kern="1200" dirty="0">
              <a:solidFill>
                <a:schemeClr val="tx1"/>
              </a:solidFill>
              <a:effectLst/>
              <a:latin typeface="Segoe"/>
            </a:endParaRPr>
          </a:p>
          <a:p>
            <a:r>
              <a:rPr lang="en-US" sz="1200" b="1" kern="1200" dirty="0">
                <a:solidFill>
                  <a:schemeClr val="tx1"/>
                </a:solidFill>
                <a:effectLst/>
                <a:latin typeface="Segoe"/>
                <a:ea typeface="+mn-ea"/>
                <a:cs typeface="+mn-cs"/>
              </a:rPr>
              <a:t>&lt;Transition&gt;:</a:t>
            </a:r>
            <a:r>
              <a:rPr lang="en-US" b="1" dirty="0">
                <a:latin typeface="Segoe"/>
              </a:rPr>
              <a:t> </a:t>
            </a:r>
            <a:r>
              <a:rPr lang="en-US" sz="1200" b="1" kern="1200" dirty="0">
                <a:solidFill>
                  <a:schemeClr val="tx1"/>
                </a:solidFill>
                <a:effectLst/>
                <a:latin typeface="Segoe"/>
                <a:ea typeface="+mn-ea"/>
                <a:cs typeface="+mn-cs"/>
              </a:rPr>
              <a:t> How does the Cloud Adoption Framework work </a:t>
            </a:r>
            <a:r>
              <a:rPr lang="en-US" b="1" dirty="0">
                <a:latin typeface="Segoe"/>
              </a:rPr>
              <a:t>for your business?</a:t>
            </a:r>
            <a:endParaRPr lang="en-US" b="1" i="1" dirty="0">
              <a:highlight>
                <a:srgbClr val="FFFF00"/>
              </a:highlight>
              <a:latin typeface="Segoe"/>
            </a:endParaRPr>
          </a:p>
          <a:p>
            <a:endParaRPr lang="en-US" dirty="0">
              <a:latin typeface="Segoe"/>
            </a:endParaRPr>
          </a:p>
          <a:p>
            <a:endParaRPr lang="en-US" dirty="0"/>
          </a:p>
        </p:txBody>
      </p:sp>
    </p:spTree>
    <p:extLst>
      <p:ext uri="{BB962C8B-B14F-4D97-AF65-F5344CB8AC3E}">
        <p14:creationId xmlns:p14="http://schemas.microsoft.com/office/powerpoint/2010/main" val="1602283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mn-lt"/>
                <a:ea typeface="+mn-ea"/>
                <a:cs typeface="+mn-cs"/>
              </a:rPr>
              <a:t>Key point: The phases. The evolution.</a:t>
            </a:r>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Don’t worry, we won’t go into ‘datasheet mode,’ but there is value in looking at a little more detail of how this process is designed to help you.</a:t>
            </a:r>
          </a:p>
          <a:p>
            <a:r>
              <a:rPr lang="en-US" sz="1800" kern="1200" dirty="0">
                <a:solidFill>
                  <a:schemeClr val="tx1"/>
                </a:solidFill>
                <a:effectLst/>
                <a:latin typeface="+mn-lt"/>
                <a:ea typeface="+mn-ea"/>
                <a:cs typeface="+mn-cs"/>
              </a:rPr>
              <a:t>This might seem overwhelming.</a:t>
            </a:r>
          </a:p>
          <a:p>
            <a:r>
              <a:rPr lang="en-US" sz="1800" kern="1200" dirty="0">
                <a:solidFill>
                  <a:schemeClr val="tx1"/>
                </a:solidFill>
                <a:effectLst/>
                <a:latin typeface="+mn-lt"/>
                <a:ea typeface="+mn-ea"/>
                <a:cs typeface="+mn-cs"/>
              </a:rPr>
              <a:t>We (and our partners) are here to help. </a:t>
            </a:r>
          </a:p>
          <a:p>
            <a:r>
              <a:rPr lang="en-US" sz="1800" kern="1200" dirty="0">
                <a:solidFill>
                  <a:schemeClr val="tx1"/>
                </a:solidFill>
                <a:effectLst/>
                <a:latin typeface="+mn-lt"/>
                <a:ea typeface="+mn-ea"/>
                <a:cs typeface="+mn-cs"/>
              </a:rPr>
              <a:t>With the Cloud Adoption Framework, you are not alone. </a:t>
            </a:r>
          </a:p>
          <a:p>
            <a:r>
              <a:rPr lang="en-US" sz="1800" kern="1200" dirty="0">
                <a:solidFill>
                  <a:schemeClr val="tx1"/>
                </a:solidFill>
                <a:effectLst/>
                <a:latin typeface="+mn-lt"/>
                <a:ea typeface="+mn-ea"/>
                <a:cs typeface="+mn-cs"/>
              </a:rPr>
              <a:t>Also, this is modular. Take a step, move forward, revisit the step, maybe going deeper. Take another step, move further forward. </a:t>
            </a:r>
          </a:p>
          <a:p>
            <a:r>
              <a:rPr lang="en-US" sz="1800" kern="1200" dirty="0">
                <a:solidFill>
                  <a:schemeClr val="tx1"/>
                </a:solidFill>
                <a:effectLst/>
                <a:latin typeface="+mn-lt"/>
                <a:ea typeface="+mn-ea"/>
                <a:cs typeface="+mn-cs"/>
              </a:rPr>
              <a:t>All at your own speed. </a:t>
            </a:r>
          </a:p>
          <a:p>
            <a:r>
              <a:rPr lang="en-US" sz="1800" kern="1200" dirty="0">
                <a:solidFill>
                  <a:schemeClr val="tx1"/>
                </a:solidFill>
                <a:effectLst/>
                <a:latin typeface="+mn-lt"/>
                <a:ea typeface="+mn-ea"/>
                <a:cs typeface="+mn-cs"/>
              </a:rPr>
              <a:t>Your business is evolving and adapting. The Cloud Adoption Framework adapts with you.</a:t>
            </a:r>
          </a:p>
          <a:p>
            <a:r>
              <a:rPr lang="en-US" sz="1800" kern="1200" dirty="0">
                <a:solidFill>
                  <a:schemeClr val="tx1"/>
                </a:solidFill>
                <a:effectLst/>
                <a:latin typeface="+mn-lt"/>
                <a:ea typeface="+mn-ea"/>
                <a:cs typeface="+mn-cs"/>
              </a:rPr>
              <a:t>A word of warning: Jumping to the cloud for fear-of-missing-out (or FOMO, as it’s often known) isn’t recommended.</a:t>
            </a:r>
          </a:p>
          <a:p>
            <a:r>
              <a:rPr lang="en-US" sz="1800" kern="1200" dirty="0">
                <a:solidFill>
                  <a:schemeClr val="tx1"/>
                </a:solidFill>
                <a:effectLst/>
                <a:latin typeface="+mn-lt"/>
                <a:ea typeface="+mn-ea"/>
                <a:cs typeface="+mn-cs"/>
              </a:rPr>
              <a:t>Instead, start with your desired outcomes. Then align the technology, people, and processes to support.</a:t>
            </a:r>
          </a:p>
          <a:p>
            <a:r>
              <a:rPr lang="en-US" sz="1800" kern="1200" dirty="0">
                <a:solidFill>
                  <a:schemeClr val="tx1"/>
                </a:solidFill>
                <a:effectLst/>
                <a:latin typeface="+mn-lt"/>
                <a:ea typeface="+mn-ea"/>
                <a:cs typeface="+mn-cs"/>
              </a:rPr>
              <a:t>Then we help you build a plan that prioritizes people and processes as much as the technology. </a:t>
            </a:r>
          </a:p>
          <a:p>
            <a:r>
              <a:rPr lang="en-US" sz="1800" kern="1200" dirty="0">
                <a:solidFill>
                  <a:schemeClr val="tx1"/>
                </a:solidFill>
                <a:effectLst/>
                <a:latin typeface="+mn-lt"/>
                <a:ea typeface="+mn-ea"/>
                <a:cs typeface="+mn-cs"/>
              </a:rPr>
              <a:t>With a plan in place, it’s time to get your organization ready. </a:t>
            </a:r>
          </a:p>
          <a:p>
            <a:r>
              <a:rPr lang="en-US" sz="1800" kern="1200" dirty="0">
                <a:solidFill>
                  <a:schemeClr val="tx1"/>
                </a:solidFill>
                <a:effectLst/>
                <a:latin typeface="+mn-lt"/>
                <a:ea typeface="+mn-ea"/>
                <a:cs typeface="+mn-cs"/>
              </a:rPr>
              <a:t>A best practice example in the Cloud Adoption Framework is the concept of “Landing Zones.” These are defined as a set of guard rails, parameters aligned to the plan, and your strategy.</a:t>
            </a:r>
          </a:p>
          <a:p>
            <a:r>
              <a:rPr lang="en-US" sz="1800" kern="1200" dirty="0">
                <a:solidFill>
                  <a:schemeClr val="tx1"/>
                </a:solidFill>
                <a:effectLst/>
                <a:latin typeface="+mn-lt"/>
                <a:ea typeface="+mn-ea"/>
                <a:cs typeface="+mn-cs"/>
              </a:rPr>
              <a:t>Then it’s time to adopt the cloud, or whatever your latest cloud workload is. </a:t>
            </a:r>
          </a:p>
          <a:p>
            <a:r>
              <a:rPr lang="en-US" sz="1800" kern="1200" dirty="0">
                <a:solidFill>
                  <a:schemeClr val="tx1"/>
                </a:solidFill>
                <a:effectLst/>
                <a:latin typeface="+mn-lt"/>
                <a:ea typeface="+mn-ea"/>
                <a:cs typeface="+mn-cs"/>
              </a:rPr>
              <a:t>This isn’t the end. Far from it. You are setting your company up to continue validating and optimizing every element.</a:t>
            </a:r>
          </a:p>
          <a:p>
            <a:r>
              <a:rPr lang="en-US" sz="1800" kern="1200" dirty="0">
                <a:solidFill>
                  <a:schemeClr val="tx1"/>
                </a:solidFill>
                <a:effectLst/>
                <a:latin typeface="+mn-lt"/>
                <a:ea typeface="+mn-ea"/>
                <a:cs typeface="+mn-cs"/>
              </a:rPr>
              <a:t>It is at this point that you have a foundation to go even further to expand your cloud footprint and evolve your business to create new, exciting scenarios for employees and customers. </a:t>
            </a:r>
          </a:p>
          <a:p>
            <a:r>
              <a:rPr lang="en-US" sz="1800" kern="1200" dirty="0">
                <a:solidFill>
                  <a:schemeClr val="tx1"/>
                </a:solidFill>
                <a:effectLst/>
                <a:latin typeface="+mn-lt"/>
                <a:ea typeface="+mn-ea"/>
                <a:cs typeface="+mn-cs"/>
              </a:rPr>
              <a:t>All in a well managed and well-governed way.</a:t>
            </a:r>
          </a:p>
          <a:p>
            <a:r>
              <a:rPr lang="en-US" sz="1800" b="1" kern="1200" dirty="0">
                <a:solidFill>
                  <a:schemeClr val="tx1"/>
                </a:solidFill>
                <a:effectLst/>
                <a:latin typeface="+mn-lt"/>
                <a:ea typeface="+mn-ea"/>
                <a:cs typeface="+mn-cs"/>
              </a:rPr>
              <a:t>Transition: Don’t take my word… who has used it?</a:t>
            </a:r>
            <a:endParaRPr lang="en-US" sz="18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540854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a:solidFill>
                  <a:schemeClr val="tx1"/>
                </a:solidFill>
                <a:effectLst/>
                <a:latin typeface="+mn-lt"/>
                <a:ea typeface="+mn-ea"/>
                <a:cs typeface="+mn-cs"/>
              </a:rPr>
              <a:t>Key point: The phases. The evolution.</a:t>
            </a:r>
            <a:endParaRPr lang="en-US" sz="1800" kern="1200">
              <a:solidFill>
                <a:schemeClr val="tx1"/>
              </a:solidFill>
              <a:effectLst/>
              <a:latin typeface="+mn-lt"/>
              <a:ea typeface="+mn-ea"/>
              <a:cs typeface="+mn-cs"/>
            </a:endParaRPr>
          </a:p>
          <a:p>
            <a:r>
              <a:rPr lang="en-US" sz="1800" kern="1200">
                <a:solidFill>
                  <a:schemeClr val="tx1"/>
                </a:solidFill>
                <a:effectLst/>
                <a:latin typeface="+mn-lt"/>
                <a:ea typeface="+mn-ea"/>
                <a:cs typeface="+mn-cs"/>
              </a:rPr>
              <a:t>Don’t worry, we won’t go into ‘datasheet mode,’ but there is value in looking at a little more detail of how this process is designed to help you.</a:t>
            </a:r>
          </a:p>
          <a:p>
            <a:r>
              <a:rPr lang="en-US" sz="1800" kern="1200">
                <a:solidFill>
                  <a:schemeClr val="tx1"/>
                </a:solidFill>
                <a:effectLst/>
                <a:latin typeface="+mn-lt"/>
                <a:ea typeface="+mn-ea"/>
                <a:cs typeface="+mn-cs"/>
              </a:rPr>
              <a:t>This might seem overwhelming.</a:t>
            </a:r>
          </a:p>
          <a:p>
            <a:r>
              <a:rPr lang="en-US" sz="1800" kern="1200">
                <a:solidFill>
                  <a:schemeClr val="tx1"/>
                </a:solidFill>
                <a:effectLst/>
                <a:latin typeface="+mn-lt"/>
                <a:ea typeface="+mn-ea"/>
                <a:cs typeface="+mn-cs"/>
              </a:rPr>
              <a:t>We (and our partners) are here to help. </a:t>
            </a:r>
          </a:p>
          <a:p>
            <a:r>
              <a:rPr lang="en-US" sz="1800" kern="1200">
                <a:solidFill>
                  <a:schemeClr val="tx1"/>
                </a:solidFill>
                <a:effectLst/>
                <a:latin typeface="+mn-lt"/>
                <a:ea typeface="+mn-ea"/>
                <a:cs typeface="+mn-cs"/>
              </a:rPr>
              <a:t>With the Cloud Adoption Framework, you are not alone. </a:t>
            </a:r>
          </a:p>
          <a:p>
            <a:r>
              <a:rPr lang="en-US" sz="1800" kern="1200">
                <a:solidFill>
                  <a:schemeClr val="tx1"/>
                </a:solidFill>
                <a:effectLst/>
                <a:latin typeface="+mn-lt"/>
                <a:ea typeface="+mn-ea"/>
                <a:cs typeface="+mn-cs"/>
              </a:rPr>
              <a:t>Also, this is modular. Take a step, move forward, revisit the step, maybe going deeper. Take another step, move further forward. </a:t>
            </a:r>
          </a:p>
          <a:p>
            <a:r>
              <a:rPr lang="en-US" sz="1800" kern="1200">
                <a:solidFill>
                  <a:schemeClr val="tx1"/>
                </a:solidFill>
                <a:effectLst/>
                <a:latin typeface="+mn-lt"/>
                <a:ea typeface="+mn-ea"/>
                <a:cs typeface="+mn-cs"/>
              </a:rPr>
              <a:t>All at your own speed. </a:t>
            </a:r>
          </a:p>
          <a:p>
            <a:r>
              <a:rPr lang="en-US" sz="1800" kern="1200">
                <a:solidFill>
                  <a:schemeClr val="tx1"/>
                </a:solidFill>
                <a:effectLst/>
                <a:latin typeface="+mn-lt"/>
                <a:ea typeface="+mn-ea"/>
                <a:cs typeface="+mn-cs"/>
              </a:rPr>
              <a:t>Your business is evolving and adapting. The Cloud Adoption Framework adapts with you.</a:t>
            </a:r>
          </a:p>
          <a:p>
            <a:r>
              <a:rPr lang="en-US" sz="1800" kern="1200">
                <a:solidFill>
                  <a:schemeClr val="tx1"/>
                </a:solidFill>
                <a:effectLst/>
                <a:latin typeface="+mn-lt"/>
                <a:ea typeface="+mn-ea"/>
                <a:cs typeface="+mn-cs"/>
              </a:rPr>
              <a:t>A word of warning: Jumping to the cloud for fear-of-missing-out (or FOMO, as it’s often known) isn’t recommended.</a:t>
            </a:r>
          </a:p>
          <a:p>
            <a:r>
              <a:rPr lang="en-US" sz="1800" kern="1200">
                <a:solidFill>
                  <a:schemeClr val="tx1"/>
                </a:solidFill>
                <a:effectLst/>
                <a:latin typeface="+mn-lt"/>
                <a:ea typeface="+mn-ea"/>
                <a:cs typeface="+mn-cs"/>
              </a:rPr>
              <a:t>Instead, start with your desired outcomes. Then align the technology, people, and processes to support.</a:t>
            </a:r>
          </a:p>
          <a:p>
            <a:r>
              <a:rPr lang="en-US" sz="1800" kern="1200">
                <a:solidFill>
                  <a:schemeClr val="tx1"/>
                </a:solidFill>
                <a:effectLst/>
                <a:latin typeface="+mn-lt"/>
                <a:ea typeface="+mn-ea"/>
                <a:cs typeface="+mn-cs"/>
              </a:rPr>
              <a:t>Then we help you build a plan that prioritizes people and processes as much as the technology. </a:t>
            </a:r>
          </a:p>
          <a:p>
            <a:r>
              <a:rPr lang="en-US" sz="1800" kern="1200">
                <a:solidFill>
                  <a:schemeClr val="tx1"/>
                </a:solidFill>
                <a:effectLst/>
                <a:latin typeface="+mn-lt"/>
                <a:ea typeface="+mn-ea"/>
                <a:cs typeface="+mn-cs"/>
              </a:rPr>
              <a:t>With a plan in place, it’s time to get your organization ready. </a:t>
            </a:r>
          </a:p>
          <a:p>
            <a:r>
              <a:rPr lang="en-US" sz="1800" kern="1200">
                <a:solidFill>
                  <a:schemeClr val="tx1"/>
                </a:solidFill>
                <a:effectLst/>
                <a:latin typeface="+mn-lt"/>
                <a:ea typeface="+mn-ea"/>
                <a:cs typeface="+mn-cs"/>
              </a:rPr>
              <a:t>A best practice example in the Cloud Adoption Framework is the concept of “Landing Zones.” These are defined as a set of guard rails, parameters aligned to the plan, and your strategy.</a:t>
            </a:r>
          </a:p>
          <a:p>
            <a:r>
              <a:rPr lang="en-US" sz="1800" kern="1200">
                <a:solidFill>
                  <a:schemeClr val="tx1"/>
                </a:solidFill>
                <a:effectLst/>
                <a:latin typeface="+mn-lt"/>
                <a:ea typeface="+mn-ea"/>
                <a:cs typeface="+mn-cs"/>
              </a:rPr>
              <a:t>Then it’s time to adopt the cloud, or whatever your latest cloud workload is. </a:t>
            </a:r>
          </a:p>
          <a:p>
            <a:r>
              <a:rPr lang="en-US" sz="1800" kern="1200">
                <a:solidFill>
                  <a:schemeClr val="tx1"/>
                </a:solidFill>
                <a:effectLst/>
                <a:latin typeface="+mn-lt"/>
                <a:ea typeface="+mn-ea"/>
                <a:cs typeface="+mn-cs"/>
              </a:rPr>
              <a:t>This isn’t the end. Far from it. You are setting your company up to continue validating and optimizing every element.</a:t>
            </a:r>
          </a:p>
          <a:p>
            <a:r>
              <a:rPr lang="en-US" sz="1800" kern="1200">
                <a:solidFill>
                  <a:schemeClr val="tx1"/>
                </a:solidFill>
                <a:effectLst/>
                <a:latin typeface="+mn-lt"/>
                <a:ea typeface="+mn-ea"/>
                <a:cs typeface="+mn-cs"/>
              </a:rPr>
              <a:t>It is at this point that you have a foundation to go even further to expand your cloud footprint and evolve your business to create new, exciting scenarios for employees and customers. </a:t>
            </a:r>
          </a:p>
          <a:p>
            <a:r>
              <a:rPr lang="en-US" sz="1800" kern="1200">
                <a:solidFill>
                  <a:schemeClr val="tx1"/>
                </a:solidFill>
                <a:effectLst/>
                <a:latin typeface="+mn-lt"/>
                <a:ea typeface="+mn-ea"/>
                <a:cs typeface="+mn-cs"/>
              </a:rPr>
              <a:t>All in a well managed and well-governed way.</a:t>
            </a:r>
          </a:p>
          <a:p>
            <a:r>
              <a:rPr lang="en-US" sz="1800" b="1" kern="1200">
                <a:solidFill>
                  <a:schemeClr val="tx1"/>
                </a:solidFill>
                <a:effectLst/>
                <a:latin typeface="+mn-lt"/>
                <a:ea typeface="+mn-ea"/>
                <a:cs typeface="+mn-cs"/>
              </a:rPr>
              <a:t>Transition: Don’t take my word… who has used it?</a:t>
            </a:r>
            <a:endParaRPr lang="en-US" sz="180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17859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9167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0324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4146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14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061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a:t>
            </a:r>
            <a:r>
              <a:rPr lang="en-US" sz="1200" b="1" kern="1200" dirty="0">
                <a:solidFill>
                  <a:schemeClr val="tx1"/>
                </a:solidFill>
                <a:effectLst/>
                <a:latin typeface="Segoe"/>
                <a:ea typeface="+mn-ea"/>
                <a:cs typeface="+mn-cs"/>
              </a:rPr>
              <a:t>: </a:t>
            </a:r>
            <a:r>
              <a:rPr lang="en-US" sz="1200" b="0" i="0" kern="1200" dirty="0">
                <a:solidFill>
                  <a:schemeClr val="tx1"/>
                </a:solidFill>
                <a:effectLst/>
                <a:latin typeface="Segoe"/>
                <a:ea typeface="+mn-ea"/>
                <a:cs typeface="+mn-cs"/>
              </a:rPr>
              <a:t>Digital Transformation is the evolution of business</a:t>
            </a:r>
          </a:p>
          <a:p>
            <a:endParaRPr lang="en-US" sz="1200" b="0" i="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a:rPr>
              <a:t>—</a:t>
            </a:r>
            <a:r>
              <a:rPr lang="en-US" sz="1200" kern="1200" dirty="0">
                <a:solidFill>
                  <a:schemeClr val="tx1"/>
                </a:solidFill>
                <a:effectLst/>
                <a:latin typeface="Segoe"/>
                <a:ea typeface="+mn-ea"/>
                <a:cs typeface="+mn-cs"/>
              </a:rPr>
              <a:t>identifying and implementing efficiencies</a:t>
            </a:r>
          </a:p>
          <a:p>
            <a:endParaRPr lang="en-US" sz="120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It’s about a </a:t>
            </a:r>
            <a:r>
              <a:rPr lang="en-US" sz="1200" i="1" kern="1200" dirty="0">
                <a:solidFill>
                  <a:schemeClr val="tx1"/>
                </a:solidFill>
                <a:effectLst/>
                <a:latin typeface="Segoe"/>
                <a:ea typeface="+mn-ea"/>
                <a:cs typeface="+mn-cs"/>
              </a:rPr>
              <a:t>process of change</a:t>
            </a:r>
            <a:r>
              <a:rPr lang="en-US" sz="1200" dirty="0">
                <a:latin typeface="Segoe"/>
              </a:rPr>
              <a:t>—</a:t>
            </a:r>
            <a:r>
              <a:rPr lang="en-US" sz="1200" kern="1200" dirty="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Many of you already </a:t>
            </a:r>
            <a:r>
              <a:rPr lang="en-US" sz="1200" i="1" kern="1200" dirty="0">
                <a:solidFill>
                  <a:schemeClr val="tx1"/>
                </a:solidFill>
                <a:effectLst/>
                <a:latin typeface="Segoe"/>
                <a:ea typeface="+mn-ea"/>
                <a:cs typeface="+mn-cs"/>
              </a:rPr>
              <a:t>know if they don’t digitally transform and evolve, their businesses won’t survive</a:t>
            </a:r>
            <a:r>
              <a:rPr lang="en-US" sz="1200" kern="1200" dirty="0">
                <a:solidFill>
                  <a:schemeClr val="tx1"/>
                </a:solidFill>
                <a:effectLst/>
                <a:latin typeface="Segoe"/>
                <a:ea typeface="+mn-ea"/>
                <a:cs typeface="+mn-cs"/>
              </a:rPr>
              <a:t>.</a:t>
            </a:r>
          </a:p>
          <a:p>
            <a:endParaRPr lang="en-US" sz="1200" b="0" kern="1200" dirty="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dirty="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dirty="0">
              <a:solidFill>
                <a:schemeClr val="tx1"/>
              </a:solidFill>
              <a:effectLst/>
              <a:latin typeface="Segoe"/>
              <a:ea typeface="+mn-ea"/>
              <a:cs typeface="+mn-cs"/>
            </a:endParaRPr>
          </a:p>
          <a:p>
            <a:r>
              <a:rPr lang="en-US" sz="1200" b="1" kern="1200" dirty="0">
                <a:solidFill>
                  <a:schemeClr val="tx1"/>
                </a:solidFill>
                <a:effectLst/>
                <a:latin typeface="Segoe"/>
                <a:ea typeface="+mn-ea"/>
                <a:cs typeface="+mn-cs"/>
              </a:rPr>
              <a:t>&lt;Transition&gt;: </a:t>
            </a:r>
            <a:r>
              <a:rPr lang="en-US" sz="1200" b="0" kern="1200" dirty="0">
                <a:solidFill>
                  <a:schemeClr val="tx1"/>
                </a:solidFill>
                <a:effectLst/>
                <a:latin typeface="Segoe"/>
                <a:ea typeface="+mn-ea"/>
                <a:cs typeface="+mn-cs"/>
              </a:rPr>
              <a:t>Change is necessary in today’s competitive business climate. So, how do you implement changes to your business to be more efficient?</a:t>
            </a:r>
          </a:p>
          <a:p>
            <a:endParaRPr lang="en-US" dirty="0">
              <a:latin typeface="Segoe"/>
            </a:endParaRPr>
          </a:p>
          <a:p>
            <a:endParaRPr lang="en-US" dirty="0">
              <a:latin typeface="Sego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b="0" dirty="0">
                <a:latin typeface="Segoe"/>
              </a:rPr>
              <a:t>modernization</a:t>
            </a:r>
            <a:r>
              <a:rPr lang="en-US" sz="1200" b="0" kern="1200" dirty="0">
                <a:solidFill>
                  <a:schemeClr val="tx1"/>
                </a:solidFill>
                <a:effectLst/>
                <a:latin typeface="Segoe"/>
                <a:ea typeface="+mn-ea"/>
                <a:cs typeface="+mn-cs"/>
              </a:rPr>
              <a:t> </a:t>
            </a:r>
            <a:r>
              <a:rPr lang="en-US" b="0" dirty="0">
                <a:latin typeface="Segoe"/>
              </a:rPr>
              <a:t>drives measurable growth for your business.</a:t>
            </a:r>
          </a:p>
          <a:p>
            <a:pPr>
              <a:defRPr/>
            </a:pPr>
            <a:endParaRPr lang="en-US" dirty="0">
              <a:latin typeface="Segoe"/>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latin typeface="Segoe"/>
              </a:rPr>
              <a:t>Now, with the buy-in from your leadership team, you can lead the way to change—and modernization.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You might be thinking—“What’s in it for me, my business, and our bottom 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latin typeface="Segoe"/>
                <a:ea typeface="+mn-ea"/>
                <a:cs typeface="+mn-cs"/>
              </a:rPr>
              <a:t>There </a:t>
            </a:r>
            <a:r>
              <a:rPr lang="en-US" sz="1200" b="0" i="1" kern="1200" dirty="0">
                <a:solidFill>
                  <a:schemeClr val="tx1"/>
                </a:solidFill>
                <a:latin typeface="Segoe"/>
                <a:ea typeface="+mn-ea"/>
                <a:cs typeface="+mn-cs"/>
              </a:rPr>
              <a:t>are </a:t>
            </a:r>
            <a:r>
              <a:rPr lang="en-US" sz="1200" b="0" i="0" kern="1200" dirty="0">
                <a:solidFill>
                  <a:schemeClr val="tx1"/>
                </a:solidFill>
                <a:latin typeface="Segoe"/>
                <a:ea typeface="+mn-ea"/>
                <a:cs typeface="+mn-cs"/>
              </a:rPr>
              <a:t>a lot of growth benefits that come with change—and they </a:t>
            </a:r>
            <a:r>
              <a:rPr lang="en-US" sz="1200" b="0" i="1" kern="1200" dirty="0">
                <a:solidFill>
                  <a:schemeClr val="tx1"/>
                </a:solidFill>
                <a:latin typeface="Segoe"/>
                <a:ea typeface="+mn-ea"/>
                <a:cs typeface="+mn-cs"/>
              </a:rPr>
              <a:t>are measurable.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You might be considering a hybrid cloud solution for your growing business.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dirty="0">
                <a:solidFill>
                  <a:schemeClr val="tx1"/>
                </a:solidFill>
                <a:latin typeface="Segoe"/>
                <a:ea typeface="+mn-ea"/>
                <a:cs typeface="+mn-cs"/>
              </a:rPr>
              <a:t>Modernize some on-prem apps and move other apps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Moving to hybrid cloud solutions will save you on-premises hardware costs.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Leadership can allocate less funds to pay for reduced staffing at her on-premises datacenter.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latin typeface="Sego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latin typeface="Segoe"/>
                <a:ea typeface="+mn-ea"/>
                <a:cs typeface="+mn-cs"/>
              </a:rPr>
              <a:t>You grow more online B2C sales—tapping into more computing resources to handle sudden peaks in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Segoe"/>
                <a:ea typeface="+mn-ea"/>
                <a:cs typeface="+mn-cs"/>
              </a:rPr>
              <a:t>It’s an evolution—and carefully planned, business-wide change of moving to the cloud.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Segoe"/>
              <a:ea typeface="+mn-ea"/>
              <a:cs typeface="+mn-cs"/>
            </a:endParaRPr>
          </a:p>
          <a:p>
            <a:pPr>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how Azure enabled </a:t>
            </a:r>
            <a:r>
              <a:rPr lang="en-US" sz="1200" b="0" kern="1200" dirty="0" err="1">
                <a:solidFill>
                  <a:schemeClr val="tx1"/>
                </a:solidFill>
                <a:effectLst/>
                <a:latin typeface="Segoe"/>
                <a:ea typeface="+mn-ea"/>
                <a:cs typeface="+mn-cs"/>
              </a:rPr>
              <a:t>Dentsu</a:t>
            </a:r>
            <a:r>
              <a:rPr lang="en-US" sz="1200" b="0" kern="1200" dirty="0">
                <a:solidFill>
                  <a:schemeClr val="tx1"/>
                </a:solidFill>
                <a:effectLst/>
                <a:latin typeface="Segoe"/>
                <a:ea typeface="+mn-ea"/>
                <a:cs typeface="+mn-cs"/>
              </a:rPr>
              <a:t> Aegis to do more, and achieve more, with the cloud.</a:t>
            </a:r>
            <a:endParaRPr lang="en-US" sz="1200" b="0" kern="1200" dirty="0">
              <a:solidFill>
                <a:schemeClr val="tx1"/>
              </a:solidFill>
              <a:latin typeface="Segoe"/>
              <a:ea typeface="+mn-ea"/>
              <a:cs typeface="+mn-cs"/>
            </a:endParaRPr>
          </a:p>
          <a:p>
            <a:pPr marL="0" indent="0">
              <a:buFont typeface="Arial" panose="020B0604020202020204" pitchFamily="34" charset="0"/>
              <a:buNone/>
            </a:pPr>
            <a:endParaRPr lang="en-US" dirty="0">
              <a:latin typeface="Segoe"/>
            </a:endParaRPr>
          </a:p>
        </p:txBody>
      </p:sp>
    </p:spTree>
    <p:extLst>
      <p:ext uri="{BB962C8B-B14F-4D97-AF65-F5344CB8AC3E}">
        <p14:creationId xmlns:p14="http://schemas.microsoft.com/office/powerpoint/2010/main" val="992154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a:t>
            </a:r>
            <a:r>
              <a:rPr lang="en-US" sz="1200" b="0" kern="1200" dirty="0" err="1">
                <a:solidFill>
                  <a:schemeClr val="tx1"/>
                </a:solidFill>
                <a:effectLst/>
                <a:latin typeface="Segoe"/>
                <a:ea typeface="+mn-ea"/>
                <a:cs typeface="+mn-cs"/>
              </a:rPr>
              <a:t>Dentu</a:t>
            </a:r>
            <a:r>
              <a:rPr lang="en-US" sz="1200" b="0" kern="1200" dirty="0">
                <a:solidFill>
                  <a:schemeClr val="tx1"/>
                </a:solidFill>
                <a:effectLst/>
                <a:latin typeface="Segoe"/>
                <a:ea typeface="+mn-ea"/>
                <a:cs typeface="+mn-cs"/>
              </a:rPr>
              <a:t> Aegis was guided with the </a:t>
            </a:r>
            <a:r>
              <a:rPr lang="en-US" dirty="0"/>
              <a:t>Microsoft Cloud Adoption Framework for Azure—building a modern, scalable, secure, and compliant PaaS solution—ensuring the company’s healthy growth towards a more competitive future.</a:t>
            </a:r>
            <a:endParaRPr lang="en-US" sz="1200" b="0" kern="1200" dirty="0">
              <a:solidFill>
                <a:schemeClr val="tx1"/>
              </a:solidFill>
              <a:effectLst/>
              <a:latin typeface="Segoe"/>
              <a:ea typeface="+mn-ea"/>
              <a:cs typeface="+mn-cs"/>
            </a:endParaRPr>
          </a:p>
          <a:p>
            <a:pPr marL="0" indent="0">
              <a:buFont typeface="Arial" panose="020B0604020202020204" pitchFamily="34" charset="0"/>
              <a:buNone/>
            </a:pPr>
            <a:endParaRPr lang="en-US" sz="1200" b="0" kern="1200" dirty="0">
              <a:solidFill>
                <a:schemeClr val="tx1"/>
              </a:solidFill>
              <a:effectLst/>
              <a:latin typeface="Segoe"/>
              <a:ea typeface="+mn-ea"/>
              <a:cs typeface="+mn-cs"/>
            </a:endParaRPr>
          </a:p>
          <a:p>
            <a:pPr marL="171450" indent="-171450">
              <a:buFont typeface="Wingdings" panose="05000000000000000000" pitchFamily="2" charset="2"/>
              <a:buChar char="§"/>
            </a:pPr>
            <a:r>
              <a:rPr lang="en-US" dirty="0" err="1"/>
              <a:t>Dentsu</a:t>
            </a:r>
            <a:r>
              <a:rPr lang="en-US" dirty="0"/>
              <a:t> is driving media and digital brand messaging for companies, pursuing an aggressive global M&amp;A strategy.</a:t>
            </a:r>
          </a:p>
          <a:p>
            <a:pPr marL="171450" indent="-171450">
              <a:buFont typeface="Wingdings" panose="05000000000000000000" pitchFamily="2" charset="2"/>
              <a:buChar char="§"/>
            </a:pPr>
            <a:r>
              <a:rPr lang="en-US" dirty="0"/>
              <a:t>Their footprint is quickly growing, and they must respond agilely to customers’ needs, as team collaboration in the media business is pivotal.</a:t>
            </a:r>
          </a:p>
          <a:p>
            <a:pPr marL="171450" indent="-171450">
              <a:buFont typeface="Wingdings" panose="05000000000000000000" pitchFamily="2" charset="2"/>
              <a:buChar char="§"/>
            </a:pPr>
            <a:r>
              <a:rPr lang="en-US" dirty="0"/>
              <a:t>But their on-premises datacenters were running out of storage--with expensive infrastructure unable to update and scale. </a:t>
            </a:r>
          </a:p>
          <a:p>
            <a:pPr marL="171450" indent="-171450">
              <a:buFont typeface="Wingdings" panose="05000000000000000000" pitchFamily="2" charset="2"/>
              <a:buChar char="§"/>
            </a:pPr>
            <a:r>
              <a:rPr lang="en-US" dirty="0"/>
              <a:t>They needed more compute to support their globally distributed teams, and to manage their growing app platform.</a:t>
            </a:r>
          </a:p>
          <a:p>
            <a:pPr marL="171450" indent="-171450">
              <a:buFont typeface="Wingdings" panose="05000000000000000000" pitchFamily="2" charset="2"/>
              <a:buChar char="§"/>
            </a:pPr>
            <a:r>
              <a:rPr lang="en-US" dirty="0"/>
              <a:t>A Microsoft enterprise customer, </a:t>
            </a:r>
            <a:r>
              <a:rPr lang="en-US" dirty="0" err="1"/>
              <a:t>Dentsu</a:t>
            </a:r>
            <a:r>
              <a:rPr lang="en-US" dirty="0"/>
              <a:t> moved to a primary cloud platform on Azure IaaS and PaaS, using the Cloud Adoption Framework for Azure's Migration methodology and best practices to empower everyone in the business with self-service access to cloud resources--an automated self-service portal where anyone can request a cloud landing zone, get approval, and automatically have a new environment provisioned and ready to use in Azure.</a:t>
            </a:r>
          </a:p>
          <a:p>
            <a:pPr marL="171450" indent="-171450">
              <a:buFont typeface="Wingdings" panose="05000000000000000000" pitchFamily="2" charset="2"/>
              <a:buChar char="§"/>
            </a:pPr>
            <a:r>
              <a:rPr lang="en-US" dirty="0"/>
              <a:t>Cloud Adoption Framework accelerated the benefits of Azure for </a:t>
            </a:r>
            <a:r>
              <a:rPr lang="en-US" dirty="0" err="1"/>
              <a:t>Dentsu</a:t>
            </a:r>
            <a:r>
              <a:rPr lang="en-US" dirty="0"/>
              <a:t>--with automation cost savings, automated provisioning and scaling to support teams in new markets, the ability to scale at speed and mass, assure compliance, and provide full billing transparency for customers. Azure enables </a:t>
            </a:r>
            <a:r>
              <a:rPr lang="en-US" dirty="0" err="1"/>
              <a:t>Dentsu</a:t>
            </a:r>
            <a:r>
              <a:rPr lang="en-US" dirty="0"/>
              <a:t> to remain competitive—to continue their innovation journey with automation and Azure AI. </a:t>
            </a:r>
          </a:p>
          <a:p>
            <a:pPr marL="171450" indent="-171450">
              <a:buFont typeface="Wingdings" panose="05000000000000000000" pitchFamily="2" charset="2"/>
              <a:buChar cha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a:t>
            </a:r>
            <a:r>
              <a:rPr lang="en-US" b="1" dirty="0"/>
              <a:t>Transition</a:t>
            </a:r>
            <a:r>
              <a:rPr lang="en-US" dirty="0"/>
              <a:t>&gt;: </a:t>
            </a:r>
            <a:r>
              <a:rPr lang="en-US" sz="1200" b="0" kern="1200" dirty="0">
                <a:solidFill>
                  <a:schemeClr val="tx1"/>
                </a:solidFill>
                <a:effectLst/>
                <a:latin typeface="Segoe"/>
                <a:ea typeface="+mn-ea"/>
                <a:cs typeface="+mn-cs"/>
              </a:rPr>
              <a:t>Let’s look at how Azure enabled Belmont Green to do more, and achieve more, with the cloud.</a:t>
            </a:r>
            <a:endParaRPr lang="en-US" sz="1200" b="0" kern="1200" dirty="0">
              <a:solidFill>
                <a:schemeClr val="tx1"/>
              </a:solidFill>
              <a:latin typeface="Segoe"/>
              <a:ea typeface="+mn-ea"/>
              <a:cs typeface="+mn-cs"/>
            </a:endParaRP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48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Belmont Green used the </a:t>
            </a:r>
            <a:r>
              <a:rPr lang="en-US" dirty="0"/>
              <a:t>Microsoft Cloud Adoption Framework for Azure to design and deploy a future-ready, scalable specialist mortgage platform, establishing the company as specialist mortgage market leaders.</a:t>
            </a:r>
            <a:endParaRPr lang="en-US" sz="1200" b="0" kern="1200" dirty="0">
              <a:solidFill>
                <a:schemeClr val="tx1"/>
              </a:solidFill>
              <a:effectLst/>
              <a:latin typeface="Segoe"/>
              <a:ea typeface="+mn-ea"/>
              <a:cs typeface="+mn-cs"/>
            </a:endParaRPr>
          </a:p>
          <a:p>
            <a:pPr marL="0" indent="0">
              <a:buFont typeface="Arial" panose="020B0604020202020204" pitchFamily="34" charset="0"/>
              <a:buNone/>
            </a:pPr>
            <a:endParaRPr lang="en-US" dirty="0"/>
          </a:p>
          <a:p>
            <a:pPr marL="171450" indent="-171450" algn="l">
              <a:buFont typeface="Arial" panose="020B0604020202020204" pitchFamily="34" charset="0"/>
              <a:buChar char="•"/>
            </a:pPr>
            <a:r>
              <a:rPr lang="en-US" dirty="0"/>
              <a:t>Belmont Green offers complex residential and Buy-to-Let mortgages and serves customers that have traditionally been underserved by the mainstream UK mortgage market.</a:t>
            </a:r>
          </a:p>
          <a:p>
            <a:pPr marL="171450" indent="-171450" algn="l">
              <a:buFont typeface="Arial" panose="020B0604020202020204" pitchFamily="34" charset="0"/>
              <a:buChar char="•"/>
            </a:pPr>
            <a:r>
              <a:rPr lang="en-US" dirty="0"/>
              <a:t>Its innovative specialist mortgage products offer specialist mortgages without unnecessary risk but the traditional broker-borrower-lender mortgage process is very fragmented, slow, and not transparent.</a:t>
            </a:r>
          </a:p>
          <a:p>
            <a:pPr marL="171450" indent="-171450" algn="l">
              <a:buFont typeface="Arial" panose="020B0604020202020204" pitchFamily="34" charset="0"/>
              <a:buChar char="•"/>
            </a:pPr>
            <a:r>
              <a:rPr lang="en-US" dirty="0"/>
              <a:t>The company quickly found that it's automated broker and risk assessment portal combined with human underwriters could not scale as required and lacked a robust regulatory and security posture.</a:t>
            </a:r>
          </a:p>
          <a:p>
            <a:pPr marL="171450" indent="-171450" algn="l">
              <a:buFont typeface="Arial" panose="020B0604020202020204" pitchFamily="34" charset="0"/>
              <a:buChar char="•"/>
            </a:pPr>
            <a:r>
              <a:rPr lang="en-US" dirty="0"/>
              <a:t>UK financial services companies must prove they possess required IT controls, Belmont Green recognized it could establish and maintain them more easily in Azure than on-premises or private cloud environments. Microsoft Cloud Adoption Framework for Azure guided the company in creating and executing the right technology, business, governance, and control strategies for its own cloud journey.</a:t>
            </a:r>
          </a:p>
          <a:p>
            <a:pPr marL="171450" indent="-171450" algn="l">
              <a:buFont typeface="Arial" panose="020B0604020202020204" pitchFamily="34" charset="0"/>
              <a:buChar char="•"/>
            </a:pPr>
            <a:r>
              <a:rPr lang="en-US" dirty="0"/>
              <a:t>Belmont Green, with Microsoft Partner Network member, New Signature, used the Cloud Adoption Framework's best practices, documentation, and tools to execute a three-month setup phase. After strategy and adoption sessions, they provisioned Azure cloud landing zones, built governance models, security controls, and specialized operating models. Now with robust authentication, security, and performance, Belmont Green switched on new services and features quickly--their first production workload, and data analytics platform, within six weeks of setup.</a:t>
            </a:r>
          </a:p>
          <a:p>
            <a:pPr marL="171450" indent="-171450" algn="l">
              <a:buFont typeface="Arial" panose="020B0604020202020204" pitchFamily="34" charset="0"/>
              <a:buChar char="•"/>
            </a:pPr>
            <a:r>
              <a:rPr lang="en-US" dirty="0"/>
              <a:t>With the Cloud Adoption Framework, Belmont Green aligned Azure resources with business requirements, resolved technical design challenges, and set up a future-ready scalable system—quickly. The company is exploring data analytics, AI, and Azure Machine Learning to automate processes, increase efficiency, and drive faster decision making and smoother customer journeys.  Azure has enabled Belmont Green to deliver an integrated and immersive digital experience., enabling Belmont Green to lead the specialist market in improving the overall mortgage journey.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a:t>
            </a:r>
            <a:r>
              <a:rPr lang="en-US" b="1" dirty="0"/>
              <a:t>Transition</a:t>
            </a:r>
            <a:r>
              <a:rPr lang="en-US" dirty="0"/>
              <a:t>&gt;: Let’s look at an overview of the Microsoft Cloud Adoption Framework for Azure.</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1042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1659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71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7824889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644202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065512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79019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08359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1007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6369314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197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285196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85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732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6278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24122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782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814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788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6950142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46596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1485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1153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7132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765493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05767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4759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3185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66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31421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8565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317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4985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54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6850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042768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56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5535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2521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78481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89910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9/23/2021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27221023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01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32628663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9/23/2021</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4037917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74945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453464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3245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565799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1260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4263439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396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872839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277258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299132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430342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6827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07986744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9298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292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92053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090659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35715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4341501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1124516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202923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2908867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2354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286027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93486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8053443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604160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9/23/2021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3545412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9/23/2021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404097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9/23/2021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7531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6939453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31120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image" Target="../media/image6.png"/><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4.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6.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5.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622292091"/>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76" r:id="rId6"/>
    <p:sldLayoutId id="2147484877" r:id="rId7"/>
    <p:sldLayoutId id="2147484878" r:id="rId8"/>
    <p:sldLayoutId id="2147484879" r:id="rId9"/>
    <p:sldLayoutId id="2147484880" r:id="rId10"/>
    <p:sldLayoutId id="2147484881" r:id="rId11"/>
    <p:sldLayoutId id="2147484882" r:id="rId12"/>
    <p:sldLayoutId id="2147483661" r:id="rId13"/>
    <p:sldLayoutId id="2147483662" r:id="rId14"/>
    <p:sldLayoutId id="2147483663" r:id="rId15"/>
    <p:sldLayoutId id="2147484869"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1356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5" r:id="rId26"/>
    <p:sldLayoutId id="2147483786" r:id="rId27"/>
    <p:sldLayoutId id="2147483711" r:id="rId28"/>
    <p:sldLayoutId id="2147483712" r:id="rId29"/>
    <p:sldLayoutId id="2147483788" r:id="rId30"/>
    <p:sldLayoutId id="2147483714" r:id="rId31"/>
    <p:sldLayoutId id="2147483715" r:id="rId32"/>
    <p:sldLayoutId id="214748378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717" r:id="rId14"/>
    <p:sldLayoutId id="2147483846" r:id="rId15"/>
    <p:sldLayoutId id="2147483847" r:id="rId16"/>
    <p:sldLayoutId id="2147483848" r:id="rId17"/>
    <p:sldLayoutId id="2147483710" r:id="rId18"/>
    <p:sldLayoutId id="2147483797" r:id="rId19"/>
    <p:sldLayoutId id="2147483798" r:id="rId20"/>
    <p:sldLayoutId id="2147483851" r:id="rId21"/>
    <p:sldLayoutId id="2147483799" r:id="rId22"/>
    <p:sldLayoutId id="2147483800" r:id="rId23"/>
    <p:sldLayoutId id="2147483716" r:id="rId24"/>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1120516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577072172"/>
      </p:ext>
    </p:extLst>
  </p:cSld>
  <p:clrMap bg1="dk1" tx1="lt1" bg2="dk2" tx2="lt2" accent1="accent1" accent2="accent2" accent3="accent3" accent4="accent4" accent5="accent5" accent6="accent6" hlink="hlink" folHlink="folHlink"/>
  <p:sldLayoutIdLst>
    <p:sldLayoutId id="2147484884" r:id="rId1"/>
    <p:sldLayoutId id="2147484885" r:id="rId2"/>
    <p:sldLayoutId id="2147484886" r:id="rId3"/>
    <p:sldLayoutId id="2147484887" r:id="rId4"/>
    <p:sldLayoutId id="2147484888" r:id="rId5"/>
    <p:sldLayoutId id="2147484889" r:id="rId6"/>
    <p:sldLayoutId id="2147484890" r:id="rId7"/>
    <p:sldLayoutId id="2147484891" r:id="rId8"/>
    <p:sldLayoutId id="2147484892" r:id="rId9"/>
    <p:sldLayoutId id="2147484893" r:id="rId10"/>
    <p:sldLayoutId id="2147484894" r:id="rId11"/>
    <p:sldLayoutId id="2147484895"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1.xml"/><Relationship Id="rId5" Type="http://schemas.openxmlformats.org/officeDocument/2006/relationships/image" Target="../media/image22.emf"/><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20.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6.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6.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hyperlink" Target="https://aka.ms/adopt/findapartner" TargetMode="External"/><Relationship Id="rId5" Type="http://schemas.openxmlformats.org/officeDocument/2006/relationships/image" Target="../media/image31.png"/><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8" Type="http://schemas.openxmlformats.org/officeDocument/2006/relationships/hyperlink" Target="http://aka.ms/CAFServices" TargetMode="External"/><Relationship Id="rId13"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hyperlink" Target="https://aka.ms/adopt/overview" TargetMode="External"/><Relationship Id="rId12"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hyperlink" Target="https://aka.ms/adopt/findapartner" TargetMode="External"/><Relationship Id="rId11" Type="http://schemas.openxmlformats.org/officeDocument/2006/relationships/image" Target="../media/image35.emf"/><Relationship Id="rId5" Type="http://schemas.openxmlformats.org/officeDocument/2006/relationships/hyperlink" Target="https://aka.ms/adopt/assess" TargetMode="External"/><Relationship Id="rId10" Type="http://schemas.openxmlformats.org/officeDocument/2006/relationships/image" Target="../media/image34.emf"/><Relationship Id="rId4" Type="http://schemas.openxmlformats.org/officeDocument/2006/relationships/image" Target="../media/image33.svg"/><Relationship Id="rId9" Type="http://schemas.openxmlformats.org/officeDocument/2006/relationships/hyperlink" Target="https://aka.ms/adopt/learn/bizvalue" TargetMode="External"/><Relationship Id="rId1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aka.ms/adopt/journeytrack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smarttool"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aka.ms/adopt/gov/assess" TargetMode="Externa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ArchitectureCenter" TargetMode="External"/><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hyperlink" Target="https://aka.ms/adopt/architecturereview"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hyperlink" Target="https://archcenter.blob.core.windows.net/cdn/fusion/readiness/Microsoft-Cloud-Adoption-Framework-Strategy-and-Plan-Template.docx"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docs.microsoft.com/en-us/azure/cloud-adoption-framework/plan/template"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review.docs.microsoft.com/en-us/azure/cloud-adoption-framework/ready/landing-zone/terraform-landing-zone"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github.com/microsoft/CloudAdoptionFramework/tree/master/ready/migration-landing-zone" TargetMode="External"/><Relationship Id="rId5" Type="http://schemas.openxmlformats.org/officeDocument/2006/relationships/hyperlink" Target="https://github.com/microsoft/CloudAdoptionFramework/tree/master/ready/migration-landing-zone-governance" TargetMode="Externa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aka.ms/adopt/setupguid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ka.ms/adopt/migrationguide"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dopt/innovationguide"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39.xml"/><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7393" y="2532448"/>
            <a:ext cx="6374080" cy="1793104"/>
          </a:xfrm>
        </p:spPr>
        <p:txBody>
          <a:bodyPr/>
          <a:lstStyle/>
          <a:p>
            <a:r>
              <a:rPr lang="en-US" sz="4000"/>
              <a:t>Cloud Adoption Framework for Azure | Overview</a:t>
            </a: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chemeClr val="tx1"/>
                      </a:gs>
                      <a:gs pos="100000">
                        <a:schemeClr val="tx1"/>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chemeClr val="accent1"/>
                    </a:gs>
                    <a:gs pos="100000">
                      <a:schemeClr val="accent1"/>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defTabSz="914411"/>
            <a:r>
              <a:rPr lang="en-US" sz="2040">
                <a:solidFill>
                  <a:srgbClr val="4BE8FF"/>
                </a:solidFill>
                <a:latin typeface="Segoe UI"/>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defTabSz="914411"/>
            <a:r>
              <a:rPr lang="en-US" sz="2040">
                <a:solidFill>
                  <a:srgbClr val="0078D4"/>
                </a:solidFill>
                <a:latin typeface="Segoe UI"/>
              </a:rPr>
              <a:t>Speed &amp; </a:t>
            </a:r>
          </a:p>
          <a:p>
            <a:pPr defTabSz="914411"/>
            <a:r>
              <a:rPr lang="en-US" sz="2040">
                <a:solidFill>
                  <a:srgbClr val="0078D4"/>
                </a:solidFill>
                <a:latin typeface="Segoe UI"/>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r>
              <a:rPr lang="en-US" sz="2000" b="1">
                <a:gradFill>
                  <a:gsLst>
                    <a:gs pos="2917">
                      <a:schemeClr val="tx1"/>
                    </a:gs>
                    <a:gs pos="30000">
                      <a:schemeClr val="tx1"/>
                    </a:gs>
                  </a:gsLst>
                  <a:lin ang="5400000" scaled="0"/>
                </a:gradFill>
              </a:rPr>
              <a:t>Align</a:t>
            </a:r>
            <a:r>
              <a:rPr lang="en-US" sz="2000">
                <a:gradFill>
                  <a:gsLst>
                    <a:gs pos="2917">
                      <a:schemeClr val="tx1"/>
                    </a:gs>
                    <a:gs pos="30000">
                      <a:schemeClr val="tx1"/>
                    </a:gs>
                  </a:gsLst>
                  <a:lin ang="5400000" scaled="0"/>
                </a:gradFill>
              </a:rPr>
              <a:t>—business, people and technology strategy.</a:t>
            </a:r>
          </a:p>
          <a:p>
            <a:r>
              <a:rPr lang="en-US" sz="2000" b="1">
                <a:gradFill>
                  <a:gsLst>
                    <a:gs pos="2917">
                      <a:schemeClr val="tx1"/>
                    </a:gs>
                    <a:gs pos="30000">
                      <a:schemeClr val="tx1"/>
                    </a:gs>
                  </a:gsLst>
                  <a:lin ang="5400000" scaled="0"/>
                </a:gradFill>
              </a:rPr>
              <a:t>Achieve</a:t>
            </a:r>
            <a:r>
              <a:rPr lang="en-US" sz="2000">
                <a:gradFill>
                  <a:gsLst>
                    <a:gs pos="2917">
                      <a:schemeClr val="tx1"/>
                    </a:gs>
                    <a:gs pos="30000">
                      <a:schemeClr val="tx1"/>
                    </a:gs>
                  </a:gsLst>
                  <a:lin ang="5400000" scaled="0"/>
                </a:gradFill>
              </a:rPr>
              <a:t>—business goals with actionable, efficient, and comprehensive guidance.</a:t>
            </a:r>
          </a:p>
          <a:p>
            <a:r>
              <a:rPr lang="en-US" sz="2000" b="1">
                <a:gradFill>
                  <a:gsLst>
                    <a:gs pos="2917">
                      <a:schemeClr val="tx1"/>
                    </a:gs>
                    <a:gs pos="30000">
                      <a:schemeClr val="tx1"/>
                    </a:gs>
                  </a:gsLst>
                  <a:lin ang="5400000" scaled="0"/>
                </a:gradFill>
              </a:rPr>
              <a:t>Deliver</a:t>
            </a:r>
            <a:r>
              <a:rPr lang="en-US" sz="2000">
                <a:gradFill>
                  <a:gsLst>
                    <a:gs pos="2917">
                      <a:schemeClr val="tx1"/>
                    </a:gs>
                    <a:gs pos="30000">
                      <a:schemeClr val="tx1"/>
                    </a:gs>
                  </a:gsLst>
                  <a:lin ang="5400000" scaled="0"/>
                </a:gradFill>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a:defRPr/>
            </a:pPr>
            <a:r>
              <a:rPr lang="en-US" sz="3600" spc="-50">
                <a:solidFill>
                  <a:srgbClr val="50E6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74376" y="366843"/>
            <a:ext cx="9948488" cy="923330"/>
          </a:xfrm>
          <a:prstGeom prst="rect">
            <a:avLst/>
          </a:prstGeom>
          <a:noFill/>
        </p:spPr>
        <p:txBody>
          <a:bodyPr wrap="square" lIns="0" tIns="0" rIns="0" bIns="0" rtlCol="0">
            <a:spAutoFit/>
          </a:bodyPr>
          <a:lstStyle/>
          <a:p>
            <a:pPr lvl="0" defTabSz="914367">
              <a:defRPr/>
            </a:pPr>
            <a:r>
              <a:rPr lang="en-US" sz="3600" spc="-50">
                <a:latin typeface="+mj-lt"/>
              </a:rPr>
              <a:t>Microsoft Cloud Adoption Framework for Azure</a:t>
            </a:r>
          </a:p>
          <a:p>
            <a:pPr lvl="0" defTabSz="914367">
              <a:defRPr/>
            </a:pPr>
            <a:r>
              <a:rPr lang="en-US" sz="2400">
                <a:latin typeface="+mj-lt"/>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b="1">
                <a:solidFill>
                  <a:srgbClr val="4BE8FF"/>
                </a:solidFill>
                <a:latin typeface="Segoe UI Semibold"/>
                <a:ea typeface="+mn-lt"/>
                <a:cs typeface="Segoe UI Semibold"/>
              </a:rPr>
              <a:t>Define strategy</a:t>
            </a:r>
          </a:p>
          <a:p>
            <a:pPr lvl="0">
              <a:defRPr/>
            </a:pPr>
            <a:r>
              <a:rPr lang="en-US" sz="1600">
                <a:solidFill>
                  <a:schemeClr val="tx1"/>
                </a:solidFill>
                <a:ea typeface="Segoe UI Black"/>
                <a:cs typeface="Calibri" panose="020F0502020204030204"/>
              </a:rPr>
              <a:t>Define business justification and expected outcomes </a:t>
            </a:r>
            <a:endParaRPr lang="en-US" sz="1600">
              <a:solidFill>
                <a:schemeClr val="tx1"/>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Plan</a:t>
            </a:r>
          </a:p>
          <a:p>
            <a:pPr lvl="0">
              <a:defRPr/>
            </a:pPr>
            <a:r>
              <a:rPr lang="en-US" sz="1600">
                <a:solidFill>
                  <a:schemeClr val="tx1"/>
                </a:solidFill>
                <a:ea typeface="+mn-lt"/>
                <a:cs typeface="Calibri" panose="020F0502020204030204"/>
              </a:rPr>
              <a:t>Align actionable cloud adoption plan to business outcomes</a:t>
            </a:r>
            <a:endParaRPr lang="en-US" sz="1600">
              <a:solidFill>
                <a:schemeClr val="tx1"/>
              </a:solidFill>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Ready</a:t>
            </a:r>
          </a:p>
          <a:p>
            <a:pPr lvl="0">
              <a:defRPr/>
            </a:pPr>
            <a:r>
              <a:rPr lang="en-US" sz="1600">
                <a:solidFill>
                  <a:schemeClr val="tx1"/>
                </a:solidFill>
                <a:ea typeface="+mn-lt"/>
                <a:cs typeface="Calibri" panose="020F0502020204030204"/>
              </a:rPr>
              <a:t>Prepare people, process and environment for change</a:t>
            </a:r>
            <a:endParaRPr lang="en-US" sz="1600">
              <a:solidFill>
                <a:schemeClr val="tx1"/>
              </a:solidFill>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Adopt</a:t>
            </a:r>
          </a:p>
          <a:p>
            <a:pPr defTabSz="932293" fontAlgn="base">
              <a:lnSpc>
                <a:spcPct val="90000"/>
              </a:lnSpc>
              <a:spcBef>
                <a:spcPct val="0"/>
              </a:spcBef>
              <a:spcAft>
                <a:spcPts val="600"/>
              </a:spcAft>
              <a:defRPr/>
            </a:pPr>
            <a:r>
              <a:rPr lang="en-US" sz="1600" b="1">
                <a:solidFill>
                  <a:schemeClr val="tx1"/>
                </a:solidFill>
                <a:cs typeface="Segoe UI" pitchFamily="34" charset="0"/>
              </a:rPr>
              <a:t>Migrate</a:t>
            </a:r>
            <a:r>
              <a:rPr lang="en-US" sz="1600">
                <a:solidFill>
                  <a:schemeClr val="tx1"/>
                </a:solidFill>
                <a:cs typeface="Segoe UI" pitchFamily="34" charset="0"/>
              </a:rPr>
              <a:t> or </a:t>
            </a:r>
            <a:r>
              <a:rPr lang="en-US" sz="1600" b="1">
                <a:solidFill>
                  <a:schemeClr val="tx1"/>
                </a:solidFill>
                <a:cs typeface="Segoe UI" pitchFamily="34" charset="0"/>
              </a:rPr>
              <a:t>Innovate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Implement desired changes across IT and business processes</a:t>
            </a:r>
          </a:p>
          <a:p>
            <a:pPr defTabSz="932293" fontAlgn="base">
              <a:lnSpc>
                <a:spcPct val="90000"/>
              </a:lnSpc>
              <a:spcBef>
                <a:spcPct val="0"/>
              </a:spcBef>
              <a:spcAft>
                <a:spcPts val="600"/>
              </a:spcAft>
              <a:defRPr/>
            </a:pPr>
            <a:endParaRPr lang="en-US" sz="1200">
              <a:gradFill>
                <a:gsLst>
                  <a:gs pos="0">
                    <a:srgbClr val="FFFFFF"/>
                  </a:gs>
                  <a:gs pos="100000">
                    <a:srgbClr val="FFFFFF"/>
                  </a:gs>
                </a:gsLst>
                <a:lin ang="5400000" scaled="1"/>
              </a:gra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Govern</a:t>
            </a:r>
          </a:p>
          <a:p>
            <a:pPr lvl="0">
              <a:defRPr/>
            </a:pPr>
            <a:r>
              <a:rPr lang="en-US" sz="1600">
                <a:solidFill>
                  <a:schemeClr val="tx1"/>
                </a:solidFill>
                <a:ea typeface="+mn-lt"/>
                <a:cs typeface="Calibri" panose="020F0502020204030204"/>
              </a:rPr>
              <a:t>Comply, control and secure</a:t>
            </a:r>
          </a:p>
          <a:p>
            <a:pPr defTabSz="932293" fontAlgn="base">
              <a:lnSpc>
                <a:spcPct val="90000"/>
              </a:lnSpc>
              <a:spcBef>
                <a:spcPct val="0"/>
              </a:spcBef>
              <a:spcAft>
                <a:spcPts val="600"/>
              </a:spcAft>
              <a:defRPr/>
            </a:pPr>
            <a:endParaRPr lang="en-US" sz="1200">
              <a:gradFill>
                <a:gsLst>
                  <a:gs pos="0">
                    <a:srgbClr val="50E6FF"/>
                  </a:gs>
                  <a:gs pos="100000">
                    <a:srgbClr val="50E6FF"/>
                  </a:gs>
                </a:gsLst>
                <a:lin ang="5400000" scaled="1"/>
              </a:gra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defTabSz="932293" fontAlgn="base">
              <a:lnSpc>
                <a:spcPct val="90000"/>
              </a:lnSpc>
              <a:spcBef>
                <a:spcPct val="0"/>
              </a:spcBef>
              <a:spcAft>
                <a:spcPts val="600"/>
              </a:spcAft>
              <a:defRPr/>
            </a:pPr>
            <a:r>
              <a:rPr lang="en-US" sz="2000">
                <a:solidFill>
                  <a:srgbClr val="4BE8FF"/>
                </a:solidFill>
                <a:latin typeface="Segoe UI Semibold"/>
                <a:ea typeface="Segoe UI" pitchFamily="34" charset="0"/>
                <a:cs typeface="Segoe UI" pitchFamily="34" charset="0"/>
              </a:rPr>
              <a:t>Manage</a:t>
            </a:r>
          </a:p>
          <a:p>
            <a:pPr defTabSz="932293" fontAlgn="base">
              <a:lnSpc>
                <a:spcPct val="90000"/>
              </a:lnSpc>
              <a:spcBef>
                <a:spcPct val="0"/>
              </a:spcBef>
              <a:spcAft>
                <a:spcPts val="600"/>
              </a:spcAft>
              <a:defRPr/>
            </a:pPr>
            <a:r>
              <a:rPr lang="en-US" sz="1600">
                <a:solidFill>
                  <a:schemeClr val="tx1"/>
                </a:solidFill>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a:solidFill>
                  <a:srgbClr val="4BE8FF"/>
                </a:solidFill>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a:solidFill>
                  <a:srgbClr val="4BE8FF"/>
                </a:solidFill>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endParaRPr lang="en-US">
                <a:solidFill>
                  <a:srgbClr val="4BE8FF"/>
                </a:solidFill>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endParaRPr lang="en-US">
                <a:solidFill>
                  <a:srgbClr val="4BE8FF"/>
                </a:solidFill>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endParaRPr lang="en-US">
                <a:solidFill>
                  <a:srgbClr val="4BE8FF"/>
                </a:solidFill>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endParaRPr lang="en-US" dirty="0">
                <a:solidFill>
                  <a:srgbClr val="4BE8FF"/>
                </a:solidFill>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aka.ms/adopt/getstarted-migrate</a:t>
            </a:r>
            <a:endParaRPr lang="en-US" u="sng">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198462" y="239246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9</a:t>
              </a:r>
              <a:endParaRPr lang="en-US" sz="1800" b="1">
                <a:solidFill>
                  <a:srgbClr val="0078D4"/>
                </a:soli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10</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Align partner </a:t>
            </a:r>
            <a:r>
              <a:rPr lang="en-US" sz="1200">
                <a:latin typeface="Segoe UI "/>
                <a:ea typeface="+mn-lt"/>
                <a:cs typeface="Segoe UI Semibold"/>
              </a:rPr>
              <a:t>s</a:t>
            </a:r>
            <a:r>
              <a:rPr kumimoji="0" lang="en-US" sz="1200" i="0" u="none" strike="noStrike" kern="1200" cap="none" spc="0" normalizeH="0" baseline="0" noProof="0" err="1">
                <a:ln>
                  <a:noFill/>
                </a:ln>
                <a:effectLst/>
                <a:uLnTx/>
                <a:uFillTx/>
                <a:latin typeface="Segoe UI "/>
                <a:ea typeface="+mn-lt"/>
                <a:cs typeface="Segoe UI Semibold"/>
              </a:rPr>
              <a:t>upport</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Migrate first 10 workloads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a:latin typeface="Segoe UI"/>
                <a:ea typeface="+mn-lt"/>
                <a:cs typeface="Calibri" panose="020F0502020204030204"/>
              </a:rPr>
              <a:t>Make a business case</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Create </a:t>
            </a:r>
            <a:r>
              <a:rPr lang="en-US" sz="1200">
                <a:latin typeface="Segoe UI"/>
                <a:ea typeface="+mn-lt"/>
                <a:cs typeface="Calibri" panose="020F0502020204030204"/>
              </a:rPr>
              <a:t>migration plan</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Hand-off production workloads to  cloud governance</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Hand-off production workloads to cloud operations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algn="l"/>
            <a:r>
              <a:rPr lang="en-US" dirty="0">
                <a:solidFill>
                  <a:srgbClr val="4BE8FF"/>
                </a:solidFill>
                <a:hlinkClick r:id="rId3"/>
              </a:rPr>
              <a:t>aka.ms/adopt/</a:t>
            </a:r>
            <a:r>
              <a:rPr lang="en-US" dirty="0" err="1">
                <a:solidFill>
                  <a:srgbClr val="4BE8FF"/>
                </a:solidFill>
                <a:hlinkClick r:id="rId3"/>
              </a:rPr>
              <a:t>getstarted-buildnew</a:t>
            </a:r>
            <a:endParaRPr lang="en-US" dirty="0">
              <a:solidFill>
                <a:srgbClr val="4BE8FF"/>
              </a:solidFill>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Gather data and analyze assets and workloads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Evaluate business justification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Innovate in the cloud</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Align governance requirements to adoption plan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Define operational </a:t>
            </a:r>
            <a:r>
              <a:rPr lang="en-US" sz="1200">
                <a:latin typeface="Segoe UI "/>
                <a:ea typeface="+mn-lt"/>
                <a:cs typeface="Segoe UI Semibold"/>
              </a:rPr>
              <a:t>needs and  business commitments</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algn="l"/>
            <a:r>
              <a:rPr lang="en-US" u="sng">
                <a:solidFill>
                  <a:srgbClr val="4BE8FF"/>
                </a:solidFill>
                <a:hlinkClick r:id="rId3"/>
              </a:rPr>
              <a:t>aka.ms/adopt/</a:t>
            </a:r>
            <a:r>
              <a:rPr lang="en-US" u="sng" err="1">
                <a:solidFill>
                  <a:srgbClr val="4BE8FF"/>
                </a:solidFill>
                <a:hlinkClick r:id="rId3"/>
              </a:rPr>
              <a:t>getstarted</a:t>
            </a:r>
            <a:r>
              <a:rPr lang="en-US" u="sng">
                <a:solidFill>
                  <a:srgbClr val="4BE8FF"/>
                </a:solidFill>
                <a:hlinkClick r:id="rId3"/>
              </a:rPr>
              <a:t>-environment</a:t>
            </a:r>
            <a:endParaRPr lang="en-US" u="sng">
              <a:solidFill>
                <a:srgbClr val="4BE8FF"/>
              </a:solidFill>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Assess digital estate</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2</a:t>
              </a:r>
              <a:endParaRPr lang="en-US" sz="1800" b="1">
                <a:solidFill>
                  <a:srgbClr val="0078D4"/>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3</a:t>
              </a:r>
              <a:endParaRPr lang="en-US" sz="1800" b="1">
                <a:solidFill>
                  <a:srgbClr val="0078D4"/>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defTabSz="932472" fontAlgn="base">
                <a:spcBef>
                  <a:spcPct val="0"/>
                </a:spcBef>
                <a:spcAft>
                  <a:spcPct val="0"/>
                </a:spcAft>
              </a:pPr>
              <a:r>
                <a:rPr lang="en-US" b="1">
                  <a:solidFill>
                    <a:srgbClr val="0078D4"/>
                  </a:solidFill>
                  <a:ea typeface="Segoe UI" pitchFamily="34" charset="0"/>
                  <a:cs typeface="Segoe UI" pitchFamily="34" charset="0"/>
                </a:rPr>
                <a:t>6</a:t>
              </a:r>
              <a:endParaRPr lang="en-US" sz="1800" b="1">
                <a:solidFill>
                  <a:srgbClr val="0078D4"/>
                </a:solidFill>
                <a:ea typeface="Segoe UI" pitchFamily="34" charset="0"/>
                <a:cs typeface="Segoe UI" pitchFamily="34" charset="0"/>
              </a:endParaRP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a:solidFill>
                  <a:srgbClr val="FFFFFF"/>
                </a:solidFill>
                <a:latin typeface="Segoe UI"/>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14225">
                <a:defRPr/>
              </a:pPr>
              <a:endParaRPr lang="en-US" sz="1600">
                <a:solidFill>
                  <a:srgbClr val="FFFFFF"/>
                </a:solidFill>
                <a:latin typeface="Segoe UI"/>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a:solidFill>
                  <a:srgbClr val="505050"/>
                </a:solidFill>
                <a:latin typeface="Segoe UI"/>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a:solidFill>
                  <a:srgbClr val="505050"/>
                </a:solidFill>
                <a:latin typeface="Segoe UI"/>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lang="en-US" sz="1200">
                <a:latin typeface="Segoe UI"/>
                <a:ea typeface="+mn-lt"/>
                <a:cs typeface="Calibri" panose="020F0502020204030204"/>
              </a:rPr>
              <a:t>Create cloud adoption plan</a:t>
            </a:r>
            <a:endParaRPr kumimoji="0" lang="en-US" sz="1200" b="0" i="0" u="none" strike="noStrike" kern="1200" cap="none" spc="0" normalizeH="0" baseline="0" noProof="0">
              <a:ln>
                <a:noFill/>
              </a:ln>
              <a:effectLst/>
              <a:uLnTx/>
              <a:uFillTx/>
              <a:latin typeface="Segoe UI"/>
              <a:ea typeface="+mn-lt"/>
              <a:cs typeface="Calibri" panose="020F0502020204030204"/>
            </a:endParaRP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Deploy initial governance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Segoe UI "/>
                <a:ea typeface="+mn-lt"/>
                <a:cs typeface="Segoe UI Semibold"/>
              </a:rPr>
              <a:t>foundation</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a:latin typeface="Segoe UI "/>
                <a:ea typeface="+mn-lt"/>
                <a:cs typeface="Segoe UI Semibold"/>
              </a:rPr>
              <a:t>Implement an operations baseline</a:t>
            </a:r>
            <a:endParaRPr kumimoji="0" lang="en-US" sz="1200" i="0" u="none" strike="noStrike" kern="1200" cap="none" spc="0" normalizeH="0" baseline="0" noProof="0">
              <a:ln>
                <a:noFill/>
              </a:ln>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R="0" lvl="0"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R="0" lvl="0" algn="ctr" defTabSz="914367" rtl="0" eaLnBrk="1" fontAlgn="auto" latinLnBrk="0" hangingPunct="1">
              <a:lnSpc>
                <a:spcPct val="100000"/>
              </a:lnSpc>
              <a:spcBef>
                <a:spcPts val="600"/>
              </a:spcBef>
              <a:spcAft>
                <a:spcPts val="0"/>
              </a:spcAft>
              <a:buClrTx/>
              <a:buSzTx/>
              <a:tabLst/>
              <a:defRPr/>
            </a:pPr>
            <a:r>
              <a:rPr kumimoji="0" lang="en-US" sz="1200" b="0" i="0" u="none" strike="noStrike" kern="1200" cap="none" spc="0" normalizeH="0" baseline="0" noProof="0">
                <a:ln>
                  <a:noFill/>
                </a:ln>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defTabSz="932472" fontAlgn="base">
                <a:spcBef>
                  <a:spcPct val="0"/>
                </a:spcBef>
                <a:spcAft>
                  <a:spcPct val="0"/>
                </a:spcAft>
              </a:pPr>
              <a:r>
                <a:rPr lang="en-US" sz="1800" b="1">
                  <a:solidFill>
                    <a:srgbClr val="0078D4"/>
                  </a:solidFill>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algn="l"/>
            <a:r>
              <a:rPr lang="en-US" sz="2000"/>
              <a:t>Use the </a:t>
            </a:r>
            <a:r>
              <a:rPr lang="en-US" sz="2000" u="sng">
                <a:solidFill>
                  <a:srgbClr val="4BE8FF"/>
                </a:solidFill>
                <a:hlinkClick r:id="rId3"/>
              </a:rPr>
              <a:t>Get Started Guides </a:t>
            </a:r>
            <a:r>
              <a:rPr lang="en-US" sz="2000"/>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solidFill>
                  <a:srgbClr val="0078D4"/>
                </a:solidFill>
                <a:latin typeface="Segoe UI Semibold" panose="020B0502040204020203" pitchFamily="34" charset="0"/>
                <a:cs typeface="Segoe UI Semibold" panose="020B0502040204020203" pitchFamily="34" charset="0"/>
              </a:rPr>
              <a:t>Agenda</a:t>
            </a:r>
          </a:p>
        </p:txBody>
      </p:sp>
      <p:sp>
        <p:nvSpPr>
          <p:cNvPr id="2" name="TextBox 1">
            <a:extLst>
              <a:ext uri="{FF2B5EF4-FFF2-40B4-BE49-F238E27FC236}">
                <a16:creationId xmlns:a16="http://schemas.microsoft.com/office/drawing/2014/main" id="{D0D79292-2676-3343-A684-812C7C4DB8CE}"/>
              </a:ext>
            </a:extLst>
          </p:cNvPr>
          <p:cNvSpPr txBox="1"/>
          <p:nvPr/>
        </p:nvSpPr>
        <p:spPr>
          <a:xfrm>
            <a:off x="1118896" y="1801326"/>
            <a:ext cx="8835656" cy="4524315"/>
          </a:xfrm>
          <a:prstGeom prst="rect">
            <a:avLst/>
          </a:prstGeom>
          <a:noFill/>
        </p:spPr>
        <p:txBody>
          <a:bodyPr wrap="square" rtlCol="0">
            <a:spAutoFit/>
          </a:bodyPr>
          <a:lstStyle/>
          <a:p>
            <a:pPr defTabSz="914367">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400" dirty="0">
                <a:solidFill>
                  <a:srgbClr val="0078D4"/>
                </a:solidFill>
                <a:latin typeface="Segoe UI"/>
              </a:rPr>
              <a:t>Why is cloud adoption important?</a:t>
            </a:r>
          </a:p>
          <a:p>
            <a:pPr defTabSz="914367">
              <a:defRPr/>
            </a:pPr>
            <a:endParaRPr lang="en-US" sz="2400" dirty="0">
              <a:gradFill>
                <a:gsLst>
                  <a:gs pos="2917">
                    <a:srgbClr val="000000"/>
                  </a:gs>
                  <a:gs pos="30000">
                    <a:srgbClr val="000000"/>
                  </a:gs>
                </a:gsLst>
                <a:lin ang="5400000" scaled="0"/>
              </a:gradFill>
              <a:latin typeface="Segoe UI"/>
            </a:endParaRPr>
          </a:p>
          <a:p>
            <a:pPr defTabSz="914367">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400" dirty="0">
                <a:solidFill>
                  <a:srgbClr val="0078D4"/>
                </a:solidFill>
                <a:latin typeface="Segoe UI"/>
              </a:rPr>
              <a:t>Overview: Microsoft Cloud Adoption Framework for Azure</a:t>
            </a:r>
          </a:p>
          <a:p>
            <a:pPr defTabSz="914367">
              <a:defRPr/>
            </a:pPr>
            <a:endParaRPr lang="en-US" sz="2400" dirty="0">
              <a:gradFill>
                <a:gsLst>
                  <a:gs pos="2917">
                    <a:srgbClr val="000000"/>
                  </a:gs>
                  <a:gs pos="30000">
                    <a:srgbClr val="000000"/>
                  </a:gs>
                </a:gsLst>
                <a:lin ang="5400000" scaled="0"/>
              </a:gradFill>
              <a:latin typeface="Segoe UI"/>
            </a:endParaRPr>
          </a:p>
          <a:p>
            <a:pPr defTabSz="914367">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400" dirty="0">
                <a:solidFill>
                  <a:srgbClr val="0078D4"/>
                </a:solidFill>
                <a:latin typeface="Segoe UI"/>
              </a:rPr>
              <a:t>Common motivations and scenarios</a:t>
            </a:r>
          </a:p>
          <a:p>
            <a:pPr defTabSz="914367">
              <a:defRPr/>
            </a:pPr>
            <a:endParaRPr lang="en-US" sz="2400" dirty="0">
              <a:solidFill>
                <a:srgbClr val="0078D4"/>
              </a:solidFill>
              <a:latin typeface="Segoe UI"/>
            </a:endParaRPr>
          </a:p>
          <a:p>
            <a:pPr defTabSz="914367">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400" dirty="0">
                <a:solidFill>
                  <a:srgbClr val="0078D4"/>
                </a:solidFill>
                <a:latin typeface="Segoe UI"/>
                <a:ea typeface="+mn-lt"/>
                <a:cs typeface="Segoe UI Light" panose="020B0502040204020203" pitchFamily="34" charset="0"/>
              </a:rPr>
              <a:t>Tools, templates, and a</a:t>
            </a:r>
            <a:r>
              <a:rPr lang="en-US" sz="2400" dirty="0">
                <a:solidFill>
                  <a:srgbClr val="0078D4"/>
                </a:solidFill>
                <a:latin typeface="Segoe UI"/>
              </a:rPr>
              <a:t>ssessments</a:t>
            </a:r>
          </a:p>
          <a:p>
            <a:pPr defTabSz="914367">
              <a:defRPr/>
            </a:pPr>
            <a:endParaRPr lang="en-US" sz="2400" dirty="0">
              <a:solidFill>
                <a:srgbClr val="0078D4"/>
              </a:solidFill>
              <a:latin typeface="Segoe UI"/>
            </a:endParaRPr>
          </a:p>
          <a:p>
            <a:pPr defTabSz="914367">
              <a:defRPr/>
            </a:pPr>
            <a:r>
              <a:rPr lang="en-US" sz="2400" dirty="0">
                <a:solidFill>
                  <a:srgbClr val="4FE7FF"/>
                </a:solidFill>
                <a:latin typeface="Segoe UI Light" panose="020B0502040204020203" pitchFamily="34" charset="0"/>
                <a:ea typeface="+mn-lt"/>
                <a:cs typeface="Segoe UI Light" panose="020B0502040204020203" pitchFamily="34" charset="0"/>
              </a:rPr>
              <a:t>●  </a:t>
            </a:r>
            <a:r>
              <a:rPr lang="en-US" sz="2400" dirty="0">
                <a:solidFill>
                  <a:srgbClr val="0078D4"/>
                </a:solidFill>
                <a:latin typeface="Segoe UI"/>
                <a:ea typeface="+mn-lt"/>
                <a:cs typeface="Segoe UI Light" panose="020B0502040204020203" pitchFamily="34" charset="0"/>
              </a:rPr>
              <a:t>Find a partner</a:t>
            </a:r>
          </a:p>
          <a:p>
            <a:pPr defTabSz="914367">
              <a:defRPr/>
            </a:pPr>
            <a:endParaRPr lang="en-US" sz="2400" dirty="0">
              <a:solidFill>
                <a:srgbClr val="0078D4"/>
              </a:solidFill>
              <a:latin typeface="Segoe UI"/>
              <a:ea typeface="+mn-lt"/>
              <a:cs typeface="Segoe UI Light" panose="020B0502040204020203" pitchFamily="34" charset="0"/>
            </a:endParaRPr>
          </a:p>
          <a:p>
            <a:pPr defTabSz="914367">
              <a:defRPr/>
            </a:pPr>
            <a:endParaRPr lang="en-US" sz="2400" dirty="0">
              <a:gradFill>
                <a:gsLst>
                  <a:gs pos="2917">
                    <a:srgbClr val="000000"/>
                  </a:gs>
                  <a:gs pos="30000">
                    <a:srgbClr val="000000"/>
                  </a:gs>
                </a:gsLst>
                <a:lin ang="5400000" scaled="0"/>
              </a:gradFill>
              <a:latin typeface="Segoe UI"/>
            </a:endParaRPr>
          </a:p>
          <a:p>
            <a:endParaRPr lang="en-US" sz="2400" dirty="0"/>
          </a:p>
        </p:txBody>
      </p:sp>
      <p:pic>
        <p:nvPicPr>
          <p:cNvPr id="11" name="Graphic 10">
            <a:extLst>
              <a:ext uri="{FF2B5EF4-FFF2-40B4-BE49-F238E27FC236}">
                <a16:creationId xmlns:a16="http://schemas.microsoft.com/office/drawing/2014/main" id="{D14B0D82-A289-8449-ACA1-28222FEE9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17732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Tools, templates, and assessments</a:t>
            </a: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schemeClr val="bg1"/>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schemeClr val="bg1"/>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a:t>
            </a: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R</a:t>
            </a:r>
            <a:r>
              <a:rPr kumimoji="0" lang="en-US" sz="1200" b="0" i="0" u="none" strike="noStrike" kern="1200" cap="none" spc="0" normalizeH="0" baseline="0" noProof="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13446"/>
            <a:ext cx="10780607" cy="615553"/>
          </a:xfrm>
          <a:noFill/>
        </p:spPr>
        <p:txBody>
          <a:bodyPr/>
          <a:lstStyle/>
          <a:p>
            <a:r>
              <a:rPr lang="en-US" sz="4000">
                <a:latin typeface="Segoe UI Semibold" panose="020B0702040204020203" pitchFamily="34" charset="0"/>
                <a:cs typeface="Segoe UI Semibold" panose="020B0702040204020203" pitchFamily="34" charset="0"/>
              </a:rPr>
              <a:t>Microsoft Partners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1392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9352C549-9573-42AE-8FAE-E3D25CBE6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5715" y="-120135"/>
            <a:ext cx="2661529" cy="6858000"/>
          </a:xfrm>
          <a:prstGeom prst="rect">
            <a:avLst/>
          </a:prstGeom>
        </p:spPr>
      </p:pic>
      <p:sp>
        <p:nvSpPr>
          <p:cNvPr id="5" name="Title 1">
            <a:extLst>
              <a:ext uri="{FF2B5EF4-FFF2-40B4-BE49-F238E27FC236}">
                <a16:creationId xmlns:a16="http://schemas.microsoft.com/office/drawing/2014/main" id="{9D9E2B06-634F-4374-AD8E-3E41B73F6827}"/>
              </a:ext>
            </a:extLst>
          </p:cNvPr>
          <p:cNvSpPr txBox="1">
            <a:spLocks/>
          </p:cNvSpPr>
          <p:nvPr/>
        </p:nvSpPr>
        <p:spPr>
          <a:xfrm>
            <a:off x="584200" y="223655"/>
            <a:ext cx="12123756"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cs typeface="Segoe UI Semilight" panose="020B0402040204020203" pitchFamily="34" charset="0"/>
              </a:rPr>
              <a:t>Find a Microsoft Partner </a:t>
            </a:r>
          </a:p>
        </p:txBody>
      </p:sp>
      <p:sp>
        <p:nvSpPr>
          <p:cNvPr id="132" name="TextBox 131">
            <a:extLst>
              <a:ext uri="{FF2B5EF4-FFF2-40B4-BE49-F238E27FC236}">
                <a16:creationId xmlns:a16="http://schemas.microsoft.com/office/drawing/2014/main" id="{4ADCD34A-9533-4BD7-AA73-99374ED139E6}"/>
              </a:ext>
            </a:extLst>
          </p:cNvPr>
          <p:cNvSpPr txBox="1"/>
          <p:nvPr/>
        </p:nvSpPr>
        <p:spPr>
          <a:xfrm>
            <a:off x="631628" y="2186799"/>
            <a:ext cx="4476315" cy="1815882"/>
          </a:xfrm>
          <a:prstGeom prst="rect">
            <a:avLst/>
          </a:prstGeom>
          <a:noFill/>
        </p:spPr>
        <p:txBody>
          <a:bodyPr wrap="square">
            <a:spAutoFit/>
          </a:bodyPr>
          <a:lstStyle/>
          <a:p>
            <a:r>
              <a:rPr lang="en-US" sz="2800" dirty="0">
                <a:latin typeface="Segoe UI Semilight" panose="020B0402040204020203" pitchFamily="34" charset="0"/>
                <a:cs typeface="Segoe UI Semilight" panose="020B0402040204020203" pitchFamily="34" charset="0"/>
              </a:rPr>
              <a:t>Connect with trusted Microsoft partners for expert business and technical solutions</a:t>
            </a:r>
          </a:p>
        </p:txBody>
      </p:sp>
      <p:pic>
        <p:nvPicPr>
          <p:cNvPr id="3" name="Picture 2">
            <a:extLst>
              <a:ext uri="{FF2B5EF4-FFF2-40B4-BE49-F238E27FC236}">
                <a16:creationId xmlns:a16="http://schemas.microsoft.com/office/drawing/2014/main" id="{99EB6905-386B-4340-A6A1-DC40EB7D5A72}"/>
              </a:ext>
            </a:extLst>
          </p:cNvPr>
          <p:cNvPicPr>
            <a:picLocks noChangeAspect="1"/>
          </p:cNvPicPr>
          <p:nvPr/>
        </p:nvPicPr>
        <p:blipFill>
          <a:blip r:embed="rId5"/>
          <a:stretch>
            <a:fillRect/>
          </a:stretch>
        </p:blipFill>
        <p:spPr>
          <a:xfrm>
            <a:off x="5560634" y="919415"/>
            <a:ext cx="6064125" cy="53689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4D90054E-A852-4493-A270-F59ED7E3CEBE}"/>
              </a:ext>
            </a:extLst>
          </p:cNvPr>
          <p:cNvSpPr txBox="1"/>
          <p:nvPr/>
        </p:nvSpPr>
        <p:spPr>
          <a:xfrm>
            <a:off x="584200" y="5569253"/>
            <a:ext cx="6269354" cy="369332"/>
          </a:xfrm>
          <a:prstGeom prst="rect">
            <a:avLst/>
          </a:prstGeom>
          <a:noFill/>
        </p:spPr>
        <p:txBody>
          <a:bodyPr wrap="square">
            <a:spAutoFit/>
          </a:bodyPr>
          <a:lstStyle/>
          <a:p>
            <a:pPr marR="0" lvl="0">
              <a:spcBef>
                <a:spcPts val="0"/>
              </a:spcBef>
              <a:spcAft>
                <a:spcPts val="0"/>
              </a:spcAft>
            </a:pPr>
            <a:r>
              <a:rPr lang="en-US" sz="1800" u="none" strike="noStrike">
                <a:solidFill>
                  <a:srgbClr val="0062AF"/>
                </a:solidFill>
                <a:effectLst/>
                <a:latin typeface="Segoe UI" panose="020B0502040204020203" pitchFamily="34" charset="0"/>
                <a:ea typeface="Times New Roman" panose="02020603050405020304" pitchFamily="18" charset="0"/>
                <a:hlinkClick r:id="rId6"/>
              </a:rPr>
              <a:t>aka.ms/adopt/</a:t>
            </a:r>
            <a:r>
              <a:rPr lang="en-US" sz="1800" u="none" strike="noStrike" err="1">
                <a:solidFill>
                  <a:srgbClr val="0062AF"/>
                </a:solidFill>
                <a:effectLst/>
                <a:latin typeface="Segoe UI" panose="020B0502040204020203" pitchFamily="34" charset="0"/>
                <a:ea typeface="Times New Roman" panose="02020603050405020304" pitchFamily="18" charset="0"/>
                <a:hlinkClick r:id="rId6"/>
              </a:rPr>
              <a:t>findapartner</a:t>
            </a:r>
            <a:endParaRPr lang="en-US" sz="20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699345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9A2BFFA-BB14-43F2-A511-8AC53E78C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2074707" y="622924"/>
            <a:ext cx="8260213" cy="430887"/>
          </a:xfrm>
        </p:spPr>
        <p:txBody>
          <a:bodyPr/>
          <a:lstStyle/>
          <a:p>
            <a:pPr algn="ctr"/>
            <a:r>
              <a:rPr lang="en-US" sz="2800"/>
              <a:t>Accelerate your digital transformation journey</a:t>
            </a:r>
          </a:p>
        </p:txBody>
      </p:sp>
      <p:sp>
        <p:nvSpPr>
          <p:cNvPr id="9" name="Oval 8">
            <a:extLst>
              <a:ext uri="{FF2B5EF4-FFF2-40B4-BE49-F238E27FC236}">
                <a16:creationId xmlns:a16="http://schemas.microsoft.com/office/drawing/2014/main" id="{9CBB58D7-DBF2-4006-A388-E1D063E194C6}"/>
              </a:ext>
            </a:extLst>
          </p:cNvPr>
          <p:cNvSpPr/>
          <p:nvPr/>
        </p:nvSpPr>
        <p:spPr bwMode="auto">
          <a:xfrm>
            <a:off x="5298744" y="1607247"/>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318958" y="310401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rPr>
              <a:t> </a:t>
            </a:r>
          </a:p>
        </p:txBody>
      </p:sp>
      <p:grpSp>
        <p:nvGrpSpPr>
          <p:cNvPr id="31" name="Group 30">
            <a:extLst>
              <a:ext uri="{FF2B5EF4-FFF2-40B4-BE49-F238E27FC236}">
                <a16:creationId xmlns:a16="http://schemas.microsoft.com/office/drawing/2014/main" id="{9D3BFC49-DD89-41A5-8F27-1B333B39F703}"/>
              </a:ext>
              <a:ext uri="{C183D7F6-B498-43B3-948B-1728B52AA6E4}">
                <adec:decorative xmlns:adec="http://schemas.microsoft.com/office/drawing/2017/decorative" val="1"/>
              </a:ext>
            </a:extLst>
          </p:cNvPr>
          <p:cNvGrpSpPr/>
          <p:nvPr/>
        </p:nvGrpSpPr>
        <p:grpSpPr>
          <a:xfrm>
            <a:off x="362237" y="1696523"/>
            <a:ext cx="3215390" cy="2242275"/>
            <a:chOff x="4476621" y="2426464"/>
            <a:chExt cx="3215390" cy="2242275"/>
          </a:xfrm>
        </p:grpSpPr>
        <p:sp>
          <p:nvSpPr>
            <p:cNvPr id="13" name="TextBox 12">
              <a:extLst>
                <a:ext uri="{FF2B5EF4-FFF2-40B4-BE49-F238E27FC236}">
                  <a16:creationId xmlns:a16="http://schemas.microsoft.com/office/drawing/2014/main" id="{2F8E5085-D6E0-4D6A-BCD2-7F25701AF055}"/>
                </a:ext>
              </a:extLst>
            </p:cNvPr>
            <p:cNvSpPr txBox="1"/>
            <p:nvPr/>
          </p:nvSpPr>
          <p:spPr>
            <a:xfrm>
              <a:off x="4476621" y="383774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6"/>
                </a:rPr>
                <a:t>findapartner</a:t>
              </a:r>
              <a:endPar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5456407"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8413968" y="1624349"/>
            <a:ext cx="3215390" cy="2300029"/>
            <a:chOff x="8143365" y="2426464"/>
            <a:chExt cx="3215390" cy="2300029"/>
          </a:xfrm>
        </p:grpSpPr>
        <p:sp>
          <p:nvSpPr>
            <p:cNvPr id="20" name="TextBox 19">
              <a:extLst>
                <a:ext uri="{FF2B5EF4-FFF2-40B4-BE49-F238E27FC236}">
                  <a16:creationId xmlns:a16="http://schemas.microsoft.com/office/drawing/2014/main" id="{F1013BD4-2EAA-4ED4-ACED-51F7F3E01A4D}"/>
                </a:ext>
              </a:extLst>
            </p:cNvPr>
            <p:cNvSpPr txBox="1"/>
            <p:nvPr/>
          </p:nvSpPr>
          <p:spPr>
            <a:xfrm>
              <a:off x="8143365" y="3895496"/>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2917">
                        <a:schemeClr val="tx1"/>
                      </a:gs>
                      <a:gs pos="30000">
                        <a:schemeClr val="tx1"/>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b="0" i="0" u="none" strike="noStrike" kern="1200" cap="none" spc="0" normalizeH="0" baseline="0" noProof="0">
                <a:ln>
                  <a:noFill/>
                </a:ln>
                <a:gradFill>
                  <a:gsLst>
                    <a:gs pos="2917">
                      <a:schemeClr val="accent2"/>
                    </a:gs>
                    <a:gs pos="30000">
                      <a:schemeClr val="accent2"/>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Box 2">
            <a:extLst>
              <a:ext uri="{FF2B5EF4-FFF2-40B4-BE49-F238E27FC236}">
                <a16:creationId xmlns:a16="http://schemas.microsoft.com/office/drawing/2014/main" id="{C142DCE5-5D6C-4E1D-B8B8-140C0D8F491E}"/>
              </a:ext>
            </a:extLst>
          </p:cNvPr>
          <p:cNvSpPr txBox="1"/>
          <p:nvPr/>
        </p:nvSpPr>
        <p:spPr>
          <a:xfrm>
            <a:off x="2300946" y="5020365"/>
            <a:ext cx="3215390" cy="553998"/>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rPr>
              <a:t>Find consulting services</a:t>
            </a:r>
          </a:p>
          <a:p>
            <a:pPr algn="ctr"/>
            <a:r>
              <a:rPr lang="en-US">
                <a:solidFill>
                  <a:srgbClr val="000000"/>
                </a:solidFill>
                <a:ea typeface="Segoe UI" pitchFamily="34" charset="0"/>
                <a:cs typeface="Segoe UI"/>
                <a:hlinkClick r:id="rId8"/>
              </a:rPr>
              <a:t>Microsoft Consulting Services</a:t>
            </a:r>
            <a:endParaRPr lang="en-US">
              <a:solidFill>
                <a:srgbClr val="000000"/>
              </a:solidFill>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6491010" y="5011837"/>
            <a:ext cx="3283194" cy="553998"/>
          </a:xfrm>
          <a:prstGeom prst="rect">
            <a:avLst/>
          </a:prstGeom>
          <a:noFill/>
        </p:spPr>
        <p:txBody>
          <a:bodyPr wrap="square" lIns="0" tIns="0" rIns="0" bIns="0" rtlCol="0">
            <a:spAutoFit/>
          </a:bodyPr>
          <a:lstStyle/>
          <a:p>
            <a:pPr algn="ctr"/>
            <a:r>
              <a:rPr lang="en-US" b="1">
                <a:gradFill>
                  <a:gsLst>
                    <a:gs pos="2917">
                      <a:schemeClr val="tx1"/>
                    </a:gs>
                    <a:gs pos="30000">
                      <a:schemeClr val="tx1"/>
                    </a:gs>
                  </a:gsLst>
                  <a:lin ang="5400000" scaled="0"/>
                </a:gradFill>
                <a:latin typeface="Segoe UI "/>
              </a:rPr>
              <a:t>Complete learning module</a:t>
            </a:r>
          </a:p>
          <a:p>
            <a:pPr algn="ctr"/>
            <a:r>
              <a:rPr lang="en-US">
                <a:solidFill>
                  <a:srgbClr val="000000"/>
                </a:solidFill>
                <a:ea typeface="Segoe UI" pitchFamily="34" charset="0"/>
                <a:cs typeface="Segoe UI" pitchFamily="34" charset="0"/>
                <a:hlinkClick r:id="rId9"/>
              </a:rPr>
              <a:t>Microsoft Learn</a:t>
            </a:r>
            <a:endParaRPr lang="en-US">
              <a:solidFill>
                <a:srgbClr val="000000"/>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3246613" y="350521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7504699" y="349217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0EAE3B46-43D5-44DA-A5E6-B3D17A6F0CAF}"/>
              </a:ext>
            </a:extLst>
          </p:cNvPr>
          <p:cNvPicPr>
            <a:picLocks noChangeAspect="1"/>
          </p:cNvPicPr>
          <p:nvPr/>
        </p:nvPicPr>
        <p:blipFill>
          <a:blip r:embed="rId10"/>
          <a:stretch>
            <a:fillRect/>
          </a:stretch>
        </p:blipFill>
        <p:spPr>
          <a:xfrm>
            <a:off x="3602376" y="3721102"/>
            <a:ext cx="594360" cy="594360"/>
          </a:xfrm>
          <a:prstGeom prst="rect">
            <a:avLst/>
          </a:prstGeom>
        </p:spPr>
      </p:pic>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11"/>
          <a:stretch>
            <a:fillRect/>
          </a:stretch>
        </p:blipFill>
        <p:spPr>
          <a:xfrm>
            <a:off x="7911955" y="3873748"/>
            <a:ext cx="427349" cy="594360"/>
          </a:xfrm>
          <a:prstGeom prst="rect">
            <a:avLst/>
          </a:prstGeom>
        </p:spPr>
      </p:pic>
      <p:pic>
        <p:nvPicPr>
          <p:cNvPr id="38" name="Picture 37">
            <a:extLst>
              <a:ext uri="{FF2B5EF4-FFF2-40B4-BE49-F238E27FC236}">
                <a16:creationId xmlns:a16="http://schemas.microsoft.com/office/drawing/2014/main" id="{D40585AD-2CEA-418A-9A2E-388EE17028F0}"/>
              </a:ext>
            </a:extLst>
          </p:cNvPr>
          <p:cNvPicPr>
            <a:picLocks noChangeAspect="1"/>
          </p:cNvPicPr>
          <p:nvPr/>
        </p:nvPicPr>
        <p:blipFill>
          <a:blip r:embed="rId12"/>
          <a:stretch>
            <a:fillRect/>
          </a:stretch>
        </p:blipFill>
        <p:spPr>
          <a:xfrm>
            <a:off x="1657700" y="2051072"/>
            <a:ext cx="594360" cy="594360"/>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3"/>
          <a:stretch>
            <a:fillRect/>
          </a:stretch>
        </p:blipFill>
        <p:spPr>
          <a:xfrm>
            <a:off x="9817321" y="1978898"/>
            <a:ext cx="408683" cy="594360"/>
          </a:xfrm>
          <a:prstGeom prst="rect">
            <a:avLst/>
          </a:prstGeom>
        </p:spPr>
      </p:pic>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14"/>
          <a:stretch>
            <a:fillRect/>
          </a:stretch>
        </p:blipFill>
        <p:spPr>
          <a:xfrm>
            <a:off x="5722312" y="1937976"/>
            <a:ext cx="408683" cy="594360"/>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941279" y="3151999"/>
            <a:ext cx="9144000" cy="553998"/>
          </a:xfrm>
        </p:spPr>
        <p:txBody>
          <a:bodyPr/>
          <a:lstStyle/>
          <a:p>
            <a:r>
              <a:rPr lang="en-US" sz="4000">
                <a:latin typeface="Segoe UI Semibold" panose="020B0702040204020203" pitchFamily="34" charset="0"/>
                <a:cs typeface="Segoe UI Semibold" panose="020B0702040204020203" pitchFamily="34" charset="0"/>
              </a:rPr>
              <a:t>Thank You</a:t>
            </a:r>
            <a:endParaRPr lang="en-US" sz="400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401536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15601" y="2902701"/>
            <a:ext cx="10101559" cy="775597"/>
          </a:xfrm>
        </p:spPr>
        <p:txBody>
          <a:bodyPr/>
          <a:lstStyle/>
          <a:p>
            <a:pPr>
              <a:spcAft>
                <a:spcPts val="1800"/>
              </a:spcAft>
            </a:pPr>
            <a:r>
              <a:rPr lang="en-US" dirty="0">
                <a:latin typeface="Segoe UI Semibold" panose="020B0702040204020203" pitchFamily="34" charset="0"/>
                <a:cs typeface="Segoe UI Semibold" panose="020B0702040204020203" pitchFamily="34" charset="0"/>
              </a:rPr>
              <a:t>Appendix: Slide template gallery</a:t>
            </a:r>
            <a:br>
              <a:rPr lang="en-US" dirty="0">
                <a:latin typeface="Segoe UI Semibold" panose="020B0702040204020203" pitchFamily="34" charset="0"/>
                <a:cs typeface="Segoe UI Semibold" panose="020B0702040204020203" pitchFamily="34" charset="0"/>
              </a:rPr>
            </a:br>
            <a:endParaRPr lang="en-US" sz="2000" dirty="0">
              <a:solidFill>
                <a:schemeClr val="tx1"/>
              </a:solidFill>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535B71A9-CCBE-E846-B129-2BA5F76EB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1245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490131" y="121806"/>
            <a:ext cx="10515600" cy="1325563"/>
          </a:xfrm>
        </p:spPr>
        <p:txBody>
          <a:bodyPr>
            <a:normAutofit/>
          </a:bodyPr>
          <a:lstStyle/>
          <a:p>
            <a:r>
              <a:rPr lang="en-US" sz="3600">
                <a:latin typeface="Segoe UI Semibold" panose="020B0702040204020203" pitchFamily="34" charset="0"/>
                <a:cs typeface="Segoe UI Semibold" panose="020B0702040204020203" pitchFamily="34" charset="0"/>
              </a:rPr>
              <a:t>Achieve balance. Deliver modernization.</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1015663"/>
          </a:xfrm>
          <a:prstGeom prst="rect">
            <a:avLst/>
          </a:prstGeom>
        </p:spPr>
        <p:txBody>
          <a:bodyPr wrap="square">
            <a:spAutoFit/>
          </a:bodyPr>
          <a:lstStyle/>
          <a:p>
            <a:pPr lvl="0" defTabSz="914367">
              <a:defRPr/>
            </a:pPr>
            <a:r>
              <a:rPr lang="en-US" sz="2000" b="1">
                <a:solidFill>
                  <a:srgbClr val="000000"/>
                </a:solidFill>
                <a:latin typeface="Segoe UI" panose="020B0502040204020203" pitchFamily="34" charset="0"/>
                <a:cs typeface="Segoe UI" panose="020B0502040204020203" pitchFamily="34" charset="0"/>
              </a:rPr>
              <a:t>Align</a:t>
            </a:r>
            <a:r>
              <a:rPr lang="en-US" sz="2000">
                <a:solidFill>
                  <a:srgbClr val="000000"/>
                </a:solidFill>
                <a:latin typeface="Segoe UI" panose="020B0502040204020203" pitchFamily="34" charset="0"/>
                <a:cs typeface="Segoe UI" panose="020B0502040204020203" pitchFamily="34" charset="0"/>
              </a:rPr>
              <a:t>—</a:t>
            </a:r>
            <a:r>
              <a:rPr lang="en-US" sz="2000">
                <a:solidFill>
                  <a:srgbClr val="0078D4"/>
                </a:solidFill>
                <a:latin typeface="Segoe UI Semibold" panose="020B0702040204020203" pitchFamily="34" charset="0"/>
                <a:cs typeface="Segoe UI Semibold" panose="020B0702040204020203" pitchFamily="34" charset="0"/>
              </a:rPr>
              <a:t>business, people and technology strategy.</a:t>
            </a:r>
          </a:p>
          <a:p>
            <a:pPr lvl="0" defTabSz="914367">
              <a:defRPr/>
            </a:pPr>
            <a:r>
              <a:rPr lang="en-US" sz="2000" b="1">
                <a:solidFill>
                  <a:srgbClr val="000000"/>
                </a:solidFill>
                <a:latin typeface="Segoe UI" panose="020B0502040204020203" pitchFamily="34" charset="0"/>
                <a:cs typeface="Segoe UI" panose="020B0502040204020203" pitchFamily="34" charset="0"/>
              </a:rPr>
              <a:t>Achieve</a:t>
            </a:r>
            <a:r>
              <a:rPr lang="en-US" sz="2000">
                <a:solidFill>
                  <a:srgbClr val="000000"/>
                </a:solidFill>
                <a:latin typeface="Segoe UI" panose="020B0502040204020203" pitchFamily="34" charset="0"/>
                <a:cs typeface="Segoe UI" panose="020B0502040204020203" pitchFamily="34" charset="0"/>
              </a:rPr>
              <a:t>—business goals with </a:t>
            </a:r>
            <a:r>
              <a:rPr lang="en-US" sz="2000">
                <a:solidFill>
                  <a:srgbClr val="0078D4"/>
                </a:solidFill>
                <a:latin typeface="Segoe UI Semibold" panose="020B0702040204020203" pitchFamily="34" charset="0"/>
                <a:cs typeface="Segoe UI Semibold" panose="020B0702040204020203" pitchFamily="34" charset="0"/>
              </a:rPr>
              <a:t>actionable, efficient, and comprehensive </a:t>
            </a:r>
            <a:r>
              <a:rPr lang="en-US" sz="2000">
                <a:solidFill>
                  <a:srgbClr val="000000"/>
                </a:solidFill>
                <a:latin typeface="Segoe UI" panose="020B0502040204020203" pitchFamily="34" charset="0"/>
                <a:cs typeface="Segoe UI" panose="020B0502040204020203" pitchFamily="34" charset="0"/>
              </a:rPr>
              <a:t>guidance.</a:t>
            </a:r>
          </a:p>
          <a:p>
            <a:pPr lvl="0" defTabSz="914367">
              <a:defRPr/>
            </a:pPr>
            <a:r>
              <a:rPr lang="en-US" sz="2000" b="1">
                <a:solidFill>
                  <a:srgbClr val="000000"/>
                </a:solidFill>
                <a:latin typeface="Segoe UI" panose="020B0502040204020203" pitchFamily="34" charset="0"/>
                <a:cs typeface="Segoe UI" panose="020B0502040204020203" pitchFamily="34" charset="0"/>
              </a:rPr>
              <a:t>Deliver</a:t>
            </a:r>
            <a:r>
              <a:rPr lang="en-US" sz="2000">
                <a:solidFill>
                  <a:srgbClr val="000000"/>
                </a:solidFill>
                <a:latin typeface="Segoe UI" panose="020B0502040204020203" pitchFamily="34" charset="0"/>
                <a:cs typeface="Segoe UI" panose="020B0502040204020203" pitchFamily="34" charset="0"/>
              </a:rPr>
              <a:t>—fast results with </a:t>
            </a:r>
            <a:r>
              <a:rPr lang="en-US" sz="2000" b="1">
                <a:solidFill>
                  <a:srgbClr val="0078D4"/>
                </a:solidFill>
                <a:latin typeface="Segoe UI Semibold" panose="020B0702040204020203" pitchFamily="34" charset="0"/>
                <a:cs typeface="Segoe UI Semibold" panose="020B0702040204020203" pitchFamily="34" charset="0"/>
              </a:rPr>
              <a:t>control and stability.</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Box 2">
            <a:extLst>
              <a:ext uri="{FF2B5EF4-FFF2-40B4-BE49-F238E27FC236}">
                <a16:creationId xmlns:a16="http://schemas.microsoft.com/office/drawing/2014/main" id="{FD7DDA0C-7F11-49A5-9C7C-80D2ADC76EBF}"/>
              </a:ext>
            </a:extLst>
          </p:cNvPr>
          <p:cNvSpPr txBox="1"/>
          <p:nvPr/>
        </p:nvSpPr>
        <p:spPr>
          <a:xfrm>
            <a:off x="6022692" y="2621648"/>
            <a:ext cx="1250563" cy="627923"/>
          </a:xfrm>
          <a:prstGeom prst="rect">
            <a:avLst/>
          </a:prstGeom>
          <a:noFill/>
        </p:spPr>
        <p:txBody>
          <a:bodyPr wrap="square" lIns="0" tIns="0" rIns="0" bIns="0" rtlCol="0">
            <a:spAutoFit/>
          </a:bodyPr>
          <a:lstStyle/>
          <a:p>
            <a:pPr defTabSz="914411"/>
            <a:r>
              <a:rPr lang="en-US" sz="2040">
                <a:solidFill>
                  <a:srgbClr val="0078D4"/>
                </a:solidFill>
                <a:latin typeface="Segoe UI"/>
              </a:rPr>
              <a:t>Control &amp; Stability</a:t>
            </a:r>
          </a:p>
        </p:txBody>
      </p:sp>
      <p:sp>
        <p:nvSpPr>
          <p:cNvPr id="4" name="TextBox 3">
            <a:extLst>
              <a:ext uri="{FF2B5EF4-FFF2-40B4-BE49-F238E27FC236}">
                <a16:creationId xmlns:a16="http://schemas.microsoft.com/office/drawing/2014/main" id="{4252F41B-CF8E-461D-8C9F-110B5EA2CC65}"/>
              </a:ext>
            </a:extLst>
          </p:cNvPr>
          <p:cNvSpPr txBox="1"/>
          <p:nvPr/>
        </p:nvSpPr>
        <p:spPr>
          <a:xfrm>
            <a:off x="10082532" y="2608832"/>
            <a:ext cx="1150170" cy="627864"/>
          </a:xfrm>
          <a:prstGeom prst="rect">
            <a:avLst/>
          </a:prstGeom>
          <a:noFill/>
        </p:spPr>
        <p:txBody>
          <a:bodyPr wrap="square" lIns="0" tIns="0" rIns="0" bIns="0" rtlCol="0">
            <a:spAutoFit/>
          </a:bodyPr>
          <a:lstStyle/>
          <a:p>
            <a:pPr defTabSz="914411"/>
            <a:r>
              <a:rPr lang="en-US" sz="2040">
                <a:latin typeface="Segoe UI"/>
              </a:rPr>
              <a:t>Speed &amp; </a:t>
            </a:r>
          </a:p>
          <a:p>
            <a:pPr defTabSz="914411"/>
            <a:r>
              <a:rPr lang="en-US" sz="2040">
                <a:latin typeface="Segoe UI"/>
              </a:rPr>
              <a:t>Results</a:t>
            </a:r>
          </a:p>
        </p:txBody>
      </p:sp>
    </p:spTree>
    <p:extLst>
      <p:ext uri="{BB962C8B-B14F-4D97-AF65-F5344CB8AC3E}">
        <p14:creationId xmlns:p14="http://schemas.microsoft.com/office/powerpoint/2010/main" val="1852442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6380159" y="1181399"/>
            <a:ext cx="2511690" cy="4293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a:solidFill>
                  <a:srgbClr val="0078D4"/>
                </a:solidFill>
                <a:latin typeface="Segoe UI Semibold"/>
              </a:rPr>
              <a:t>Define Strategy</a:t>
            </a:r>
          </a:p>
          <a:p>
            <a:pPr lvl="0" defTabSz="914367">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Understand motivations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Business outcomes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Business justification</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Prioritize project</a:t>
            </a:r>
            <a:endParaRPr lang="en-US" sz="140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50" noProof="0">
              <a:solidFill>
                <a:srgbClr val="0078D4"/>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a:ln>
                  <a:noFill/>
                </a:ln>
                <a:solidFill>
                  <a:srgbClr val="0078D4"/>
                </a:solidFill>
                <a:effectLst/>
                <a:uLnTx/>
                <a:uFillTx/>
                <a:latin typeface="Segoe UI Semibold"/>
              </a:rPr>
              <a:t>Plan</a:t>
            </a:r>
          </a:p>
          <a:p>
            <a:pPr defTabSz="914367">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Rationalize digital assets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Initial organization alignment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Skills readiness plan</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Cloud adoption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50" normalizeH="0" baseline="0">
              <a:ln>
                <a:noFill/>
              </a:ln>
              <a:solidFill>
                <a:srgbClr val="0078D4"/>
              </a:solidFill>
              <a:effectLst/>
              <a:uLnTx/>
              <a:uFillTx/>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a:solidFill>
                  <a:srgbClr val="0078D4"/>
                </a:solidFill>
                <a:latin typeface="Segoe UI Semibold"/>
              </a:rPr>
              <a:t>Ready</a:t>
            </a:r>
          </a:p>
          <a:p>
            <a:pPr marR="0" lvl="0" defTabSz="914367" fontAlgn="auto">
              <a:lnSpc>
                <a:spcPct val="100000"/>
              </a:lnSpc>
              <a:spcBef>
                <a:spcPts val="600"/>
              </a:spcBef>
              <a:spcAft>
                <a:spcPts val="0"/>
              </a:spcAft>
              <a:buClrTx/>
              <a:buSzTx/>
              <a:tabLst/>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Azure setup guide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First landing zone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Expand the landing zone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Best practice Validation</a:t>
            </a:r>
            <a:endParaRPr lang="en-US" sz="1400" spc="-50" noProof="0">
              <a:latin typeface="Segoe UI Light" panose="020B0502040204020203" pitchFamily="34" charset="0"/>
              <a:cs typeface="Segoe UI Light" panose="020B0502040204020203" pitchFamily="34" charset="0"/>
            </a:endParaRP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307468" y="1334331"/>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99" name="Title 1">
            <a:extLst>
              <a:ext uri="{FF2B5EF4-FFF2-40B4-BE49-F238E27FC236}">
                <a16:creationId xmlns:a16="http://schemas.microsoft.com/office/drawing/2014/main" id="{353304EA-20B0-400B-BFFC-801BFB281494}"/>
              </a:ext>
            </a:extLst>
          </p:cNvPr>
          <p:cNvSpPr txBox="1">
            <a:spLocks/>
          </p:cNvSpPr>
          <p:nvPr/>
        </p:nvSpPr>
        <p:spPr>
          <a:xfrm>
            <a:off x="335620" y="318252"/>
            <a:ext cx="10785904" cy="414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78D4"/>
                </a:solidFill>
                <a:latin typeface="Segoe UI Semibold" panose="020B0702040204020203" pitchFamily="34" charset="0"/>
                <a:cs typeface="Segoe UI Semibold" panose="020B0702040204020203" pitchFamily="34" charset="0"/>
              </a:rPr>
              <a:t>Cloud Adoption Framework for Azure</a:t>
            </a:r>
          </a:p>
        </p:txBody>
      </p:sp>
      <p:sp>
        <p:nvSpPr>
          <p:cNvPr id="2" name="Rectangle 1">
            <a:extLst>
              <a:ext uri="{FF2B5EF4-FFF2-40B4-BE49-F238E27FC236}">
                <a16:creationId xmlns:a16="http://schemas.microsoft.com/office/drawing/2014/main" id="{38019528-7EA3-6B44-A089-0B35AB0DEE16}"/>
              </a:ext>
            </a:extLst>
          </p:cNvPr>
          <p:cNvSpPr/>
          <p:nvPr/>
        </p:nvSpPr>
        <p:spPr>
          <a:xfrm>
            <a:off x="9201122" y="1181399"/>
            <a:ext cx="2815114" cy="5429179"/>
          </a:xfrm>
          <a:prstGeom prst="rect">
            <a:avLst/>
          </a:prstGeom>
        </p:spPr>
        <p:txBody>
          <a:bodyPr wrap="square">
            <a:spAutoFit/>
          </a:bodyPr>
          <a:lstStyle/>
          <a:p>
            <a:pPr lvl="0">
              <a:spcAft>
                <a:spcPts val="600"/>
              </a:spcAft>
              <a:defRPr/>
            </a:pPr>
            <a:r>
              <a:rPr lang="en-US" spc="-50">
                <a:solidFill>
                  <a:srgbClr val="0078D4"/>
                </a:solidFill>
                <a:latin typeface="Segoe UI Semibold"/>
              </a:rPr>
              <a:t>Adopt </a:t>
            </a:r>
            <a:endParaRPr lang="en-US" spc="-50">
              <a:solidFill>
                <a:srgbClr val="0078D4"/>
              </a:solidFill>
              <a:latin typeface="Segoe UI Semibold"/>
              <a:sym typeface="Wingdings" panose="05000000000000000000" pitchFamily="2" charset="2"/>
            </a:endParaRPr>
          </a:p>
          <a:p>
            <a:pPr lvl="0">
              <a:spcAft>
                <a:spcPts val="600"/>
              </a:spcAft>
              <a:defRPr/>
            </a:pPr>
            <a:r>
              <a:rPr lang="en-US" sz="1400" spc="-50">
                <a:solidFill>
                  <a:srgbClr val="4FE7FF"/>
                </a:solidFill>
                <a:latin typeface="Segoe UI Semibold"/>
                <a:sym typeface="Wingdings" panose="05000000000000000000" pitchFamily="2" charset="2"/>
              </a:rPr>
              <a:t> </a:t>
            </a:r>
            <a:r>
              <a:rPr lang="en-US" sz="1400" spc="-50">
                <a:latin typeface="Segoe UI Semibold"/>
                <a:sym typeface="Wingdings" panose="05000000000000000000" pitchFamily="2" charset="2"/>
              </a:rPr>
              <a:t>Migrate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Migration Guide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First workload migration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Best practice validation           </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Process improvements</a:t>
            </a:r>
          </a:p>
          <a:p>
            <a:pPr lvl="0" defTabSz="914367">
              <a:defRPr/>
            </a:pPr>
            <a:endParaRPr lang="en-US" sz="1400">
              <a:latin typeface="Segoe UI Light" panose="020B0502040204020203" pitchFamily="34" charset="0"/>
              <a:ea typeface="+mn-lt"/>
              <a:cs typeface="Segoe UI Light" panose="020B0502040204020203" pitchFamily="34" charset="0"/>
            </a:endParaRPr>
          </a:p>
          <a:p>
            <a:pPr lvl="0">
              <a:defRPr/>
            </a:pPr>
            <a:r>
              <a:rPr lang="en-US" sz="1400" spc="-50">
                <a:solidFill>
                  <a:srgbClr val="4FE7FF"/>
                </a:solidFill>
                <a:latin typeface="Segoe UI Semibold"/>
                <a:sym typeface="Wingdings" panose="05000000000000000000" pitchFamily="2" charset="2"/>
              </a:rPr>
              <a:t></a:t>
            </a:r>
            <a:r>
              <a:rPr lang="en-US" sz="1400" spc="-50">
                <a:latin typeface="Segoe UI Semibold"/>
                <a:sym typeface="Wingdings" panose="05000000000000000000" pitchFamily="2" charset="2"/>
              </a:rPr>
              <a:t> Innovate</a:t>
            </a:r>
            <a:endParaRPr lang="en-US" sz="1400" spc="-50">
              <a:latin typeface="Segoe UI Semibold"/>
            </a:endParaRP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Innovation guide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Best practice validation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Process improvements</a:t>
            </a:r>
          </a:p>
          <a:p>
            <a:pPr lvl="0">
              <a:defRPr/>
            </a:pPr>
            <a:endParaRPr lang="en-US" spc="-50">
              <a:latin typeface="Segoe UI Semibold"/>
            </a:endParaRPr>
          </a:p>
          <a:p>
            <a:pPr lvl="0">
              <a:defRPr/>
            </a:pPr>
            <a:r>
              <a:rPr lang="en-US" spc="-50">
                <a:solidFill>
                  <a:srgbClr val="0078D4"/>
                </a:solidFill>
                <a:latin typeface="Segoe UI Semibold"/>
              </a:rPr>
              <a:t>Govern</a:t>
            </a:r>
          </a:p>
          <a:p>
            <a:pPr lvl="0">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Methodology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Benchmark initial best practice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Governance maturity</a:t>
            </a:r>
          </a:p>
          <a:p>
            <a:pPr lvl="0">
              <a:defRPr/>
            </a:pPr>
            <a:endParaRPr lang="en-US" sz="1200" spc="-50">
              <a:latin typeface="Segoe UI Semibold"/>
            </a:endParaRPr>
          </a:p>
          <a:p>
            <a:pPr lvl="0">
              <a:defRPr/>
            </a:pPr>
            <a:r>
              <a:rPr lang="en-US" spc="-50">
                <a:solidFill>
                  <a:srgbClr val="0078D4"/>
                </a:solidFill>
                <a:latin typeface="Segoe UI Semibold"/>
              </a:rPr>
              <a:t>Manage</a:t>
            </a:r>
          </a:p>
          <a:p>
            <a:pPr lvl="0" defTabSz="914367">
              <a:lnSpc>
                <a:spcPct val="90000"/>
              </a:lnSpc>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Business commitments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Operations baseline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latin typeface="Segoe UI Light" panose="020B0502040204020203" pitchFamily="34" charset="0"/>
                <a:ea typeface="+mn-lt"/>
                <a:cs typeface="Segoe UI Light" panose="020B0502040204020203" pitchFamily="34" charset="0"/>
              </a:rPr>
              <a:t>Operations maturity</a:t>
            </a:r>
          </a:p>
        </p:txBody>
      </p:sp>
    </p:spTree>
    <p:extLst>
      <p:ext uri="{BB962C8B-B14F-4D97-AF65-F5344CB8AC3E}">
        <p14:creationId xmlns:p14="http://schemas.microsoft.com/office/powerpoint/2010/main" val="21697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Oval 71">
            <a:extLst>
              <a:ext uri="{FF2B5EF4-FFF2-40B4-BE49-F238E27FC236}">
                <a16:creationId xmlns:a16="http://schemas.microsoft.com/office/drawing/2014/main" id="{9D0533C8-6094-474F-93CD-5AF7A8640BE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6380159" y="1181399"/>
            <a:ext cx="2511690" cy="4293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a:solidFill>
                  <a:srgbClr val="4BE8FF"/>
                </a:solidFill>
                <a:latin typeface="Segoe UI Semibold"/>
              </a:rPr>
              <a:t>Define Strategy</a:t>
            </a:r>
          </a:p>
          <a:p>
            <a:pPr lvl="0" defTabSz="914367">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Understand motivations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Business outcomes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Business justification</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Prioritize project</a:t>
            </a:r>
            <a:endParaRPr lang="en-US" sz="1400">
              <a:solidFill>
                <a:schemeClr val="bg1"/>
              </a:soli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pc="-50" noProof="0">
              <a:solidFill>
                <a:srgbClr val="4BE8FF"/>
              </a:soli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a:ln>
                  <a:noFill/>
                </a:ln>
                <a:solidFill>
                  <a:srgbClr val="4BE8FF"/>
                </a:solidFill>
                <a:effectLst/>
                <a:uLnTx/>
                <a:uFillTx/>
                <a:latin typeface="Segoe UI Semibold"/>
              </a:rPr>
              <a:t>Plan</a:t>
            </a:r>
          </a:p>
          <a:p>
            <a:pPr defTabSz="914367">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Rationalize digital assets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Initial organization alignment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Skills readiness plan</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Cloud adoption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50" normalizeH="0" baseline="0">
              <a:ln>
                <a:noFill/>
              </a:ln>
              <a:solidFill>
                <a:srgbClr val="4BE8FF"/>
              </a:solidFill>
              <a:effectLst/>
              <a:uLnTx/>
              <a:uFillTx/>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pc="-50" noProof="0">
                <a:solidFill>
                  <a:srgbClr val="4BE8FF"/>
                </a:solidFill>
                <a:latin typeface="Segoe UI Semibold"/>
              </a:rPr>
              <a:t>Ready</a:t>
            </a:r>
          </a:p>
          <a:p>
            <a:pPr marR="0" lvl="0" defTabSz="914367" fontAlgn="auto">
              <a:lnSpc>
                <a:spcPct val="100000"/>
              </a:lnSpc>
              <a:spcBef>
                <a:spcPts val="600"/>
              </a:spcBef>
              <a:spcAft>
                <a:spcPts val="0"/>
              </a:spcAft>
              <a:buClrTx/>
              <a:buSzTx/>
              <a:tabLst/>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Azure setup guide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First landing zone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Expand the landing zone</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Best practice Validation</a:t>
            </a:r>
            <a:endParaRPr lang="en-US" sz="1400" spc="-50" noProof="0">
              <a:solidFill>
                <a:schemeClr val="bg1"/>
              </a:solidFill>
              <a:latin typeface="Segoe UI Light" panose="020B0502040204020203" pitchFamily="34" charset="0"/>
              <a:cs typeface="Segoe UI Light" panose="020B0502040204020203" pitchFamily="34" charset="0"/>
            </a:endParaRP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307468" y="1334331"/>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4BE8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4BE8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Define</a:t>
              </a: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 </a:t>
              </a: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BE8FF"/>
                  </a:solidFill>
                  <a:effectLst/>
                  <a:uLnTx/>
                  <a:uFillTx/>
                  <a:latin typeface="Segoe UI Semibold"/>
                  <a:ea typeface="+mn-lt"/>
                  <a:cs typeface="Calibri" panose="020F0502020204030204"/>
                </a:rPr>
                <a:t>Govern</a:t>
              </a:r>
            </a:p>
          </p:txBody>
        </p:sp>
      </p:grpSp>
      <p:sp>
        <p:nvSpPr>
          <p:cNvPr id="99" name="Title 1">
            <a:extLst>
              <a:ext uri="{FF2B5EF4-FFF2-40B4-BE49-F238E27FC236}">
                <a16:creationId xmlns:a16="http://schemas.microsoft.com/office/drawing/2014/main" id="{353304EA-20B0-400B-BFFC-801BFB281494}"/>
              </a:ext>
            </a:extLst>
          </p:cNvPr>
          <p:cNvSpPr txBox="1">
            <a:spLocks/>
          </p:cNvSpPr>
          <p:nvPr/>
        </p:nvSpPr>
        <p:spPr>
          <a:xfrm>
            <a:off x="335620" y="318252"/>
            <a:ext cx="10785904" cy="4143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latin typeface="Segoe UI Semibold" panose="020B0702040204020203" pitchFamily="34" charset="0"/>
                <a:cs typeface="Segoe UI Semibold" panose="020B0702040204020203" pitchFamily="34" charset="0"/>
              </a:rPr>
              <a:t>Cloud Adoption Framework for Azure</a:t>
            </a:r>
          </a:p>
        </p:txBody>
      </p:sp>
      <p:sp>
        <p:nvSpPr>
          <p:cNvPr id="2" name="Rectangle 1">
            <a:extLst>
              <a:ext uri="{FF2B5EF4-FFF2-40B4-BE49-F238E27FC236}">
                <a16:creationId xmlns:a16="http://schemas.microsoft.com/office/drawing/2014/main" id="{38019528-7EA3-6B44-A089-0B35AB0DEE16}"/>
              </a:ext>
            </a:extLst>
          </p:cNvPr>
          <p:cNvSpPr/>
          <p:nvPr/>
        </p:nvSpPr>
        <p:spPr>
          <a:xfrm>
            <a:off x="9201122" y="1181399"/>
            <a:ext cx="2815114" cy="5429179"/>
          </a:xfrm>
          <a:prstGeom prst="rect">
            <a:avLst/>
          </a:prstGeom>
        </p:spPr>
        <p:txBody>
          <a:bodyPr wrap="square">
            <a:spAutoFit/>
          </a:bodyPr>
          <a:lstStyle/>
          <a:p>
            <a:pPr lvl="0">
              <a:spcAft>
                <a:spcPts val="600"/>
              </a:spcAft>
              <a:defRPr/>
            </a:pPr>
            <a:r>
              <a:rPr lang="en-US" spc="-50">
                <a:solidFill>
                  <a:srgbClr val="4BE8FF"/>
                </a:solidFill>
                <a:latin typeface="Segoe UI Semibold"/>
              </a:rPr>
              <a:t>Adopt</a:t>
            </a:r>
            <a:r>
              <a:rPr lang="en-US" spc="-50">
                <a:solidFill>
                  <a:srgbClr val="0078D4"/>
                </a:solidFill>
                <a:latin typeface="Segoe UI Semibold"/>
              </a:rPr>
              <a:t> </a:t>
            </a:r>
            <a:endParaRPr lang="en-US" spc="-50">
              <a:solidFill>
                <a:srgbClr val="0078D4"/>
              </a:solidFill>
              <a:latin typeface="Segoe UI Semibold"/>
              <a:sym typeface="Wingdings" panose="05000000000000000000" pitchFamily="2" charset="2"/>
            </a:endParaRPr>
          </a:p>
          <a:p>
            <a:pPr lvl="0">
              <a:spcAft>
                <a:spcPts val="600"/>
              </a:spcAft>
              <a:defRPr/>
            </a:pPr>
            <a:r>
              <a:rPr lang="en-US" sz="1400" spc="-50">
                <a:solidFill>
                  <a:srgbClr val="4FE7FF"/>
                </a:solidFill>
                <a:latin typeface="Segoe UI Semibold"/>
                <a:sym typeface="Wingdings" panose="05000000000000000000" pitchFamily="2" charset="2"/>
              </a:rPr>
              <a:t> </a:t>
            </a:r>
            <a:r>
              <a:rPr lang="en-US" sz="1400" spc="-50">
                <a:solidFill>
                  <a:schemeClr val="bg1"/>
                </a:solidFill>
                <a:latin typeface="Segoe UI Semibold"/>
                <a:sym typeface="Wingdings" panose="05000000000000000000" pitchFamily="2" charset="2"/>
              </a:rPr>
              <a:t>Migrate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Migration guide</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First workload migration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Best practice validation           </a:t>
            </a: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Process improvements</a:t>
            </a:r>
          </a:p>
          <a:p>
            <a:pPr lvl="0" defTabSz="914367">
              <a:defRPr/>
            </a:pPr>
            <a:endParaRPr lang="en-US" sz="1400">
              <a:latin typeface="Segoe UI Light" panose="020B0502040204020203" pitchFamily="34" charset="0"/>
              <a:ea typeface="+mn-lt"/>
              <a:cs typeface="Segoe UI Light" panose="020B0502040204020203" pitchFamily="34" charset="0"/>
            </a:endParaRPr>
          </a:p>
          <a:p>
            <a:pPr lvl="0">
              <a:defRPr/>
            </a:pPr>
            <a:r>
              <a:rPr lang="en-US" sz="1400" spc="-50">
                <a:solidFill>
                  <a:srgbClr val="4FE7FF"/>
                </a:solidFill>
                <a:latin typeface="Segoe UI Semibold"/>
                <a:sym typeface="Wingdings" panose="05000000000000000000" pitchFamily="2" charset="2"/>
              </a:rPr>
              <a:t></a:t>
            </a:r>
            <a:r>
              <a:rPr lang="en-US" sz="1400" spc="-50">
                <a:latin typeface="Segoe UI Semibold"/>
                <a:sym typeface="Wingdings" panose="05000000000000000000" pitchFamily="2" charset="2"/>
              </a:rPr>
              <a:t> </a:t>
            </a:r>
            <a:r>
              <a:rPr lang="en-US" sz="1400" spc="-50">
                <a:solidFill>
                  <a:schemeClr val="bg1"/>
                </a:solidFill>
                <a:latin typeface="Segoe UI Semibold"/>
                <a:sym typeface="Wingdings" panose="05000000000000000000" pitchFamily="2" charset="2"/>
              </a:rPr>
              <a:t>Innovate</a:t>
            </a:r>
            <a:endParaRPr lang="en-US" sz="1400" spc="-50">
              <a:solidFill>
                <a:schemeClr val="bg1"/>
              </a:solidFill>
              <a:latin typeface="Segoe UI Semibold"/>
            </a:endParaRPr>
          </a:p>
          <a:p>
            <a:pPr lvl="0" defTabSz="914367">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Innovation guide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Expanded scenarios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Best practice validation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Process improvements</a:t>
            </a:r>
          </a:p>
          <a:p>
            <a:pPr lvl="0">
              <a:defRPr/>
            </a:pPr>
            <a:endParaRPr lang="en-US" spc="-50">
              <a:latin typeface="Segoe UI Semibold"/>
            </a:endParaRPr>
          </a:p>
          <a:p>
            <a:pPr lvl="0">
              <a:defRPr/>
            </a:pPr>
            <a:r>
              <a:rPr lang="en-US" spc="-50">
                <a:solidFill>
                  <a:srgbClr val="4BE8FF"/>
                </a:solidFill>
                <a:latin typeface="Segoe UI Semibold"/>
              </a:rPr>
              <a:t>Govern</a:t>
            </a:r>
          </a:p>
          <a:p>
            <a:pPr lvl="0">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Methodology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Benchmark initial best </a:t>
            </a:r>
            <a:r>
              <a:rPr lang="en-US" sz="1400">
                <a:latin typeface="Segoe UI Light" panose="020B0502040204020203" pitchFamily="34" charset="0"/>
                <a:ea typeface="+mn-lt"/>
                <a:cs typeface="Segoe UI Light" panose="020B0502040204020203" pitchFamily="34" charset="0"/>
              </a:rPr>
              <a:t>practice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Governance maturity</a:t>
            </a:r>
          </a:p>
          <a:p>
            <a:pPr lvl="0">
              <a:defRPr/>
            </a:pPr>
            <a:endParaRPr lang="en-US" sz="1200" spc="-50">
              <a:latin typeface="Segoe UI Semibold"/>
            </a:endParaRPr>
          </a:p>
          <a:p>
            <a:pPr lvl="0">
              <a:defRPr/>
            </a:pPr>
            <a:r>
              <a:rPr lang="en-US" spc="-50">
                <a:solidFill>
                  <a:srgbClr val="4BE8FF"/>
                </a:solidFill>
                <a:latin typeface="Segoe UI Semibold"/>
              </a:rPr>
              <a:t>Manage</a:t>
            </a:r>
          </a:p>
          <a:p>
            <a:pPr lvl="0" defTabSz="914367">
              <a:lnSpc>
                <a:spcPct val="90000"/>
              </a:lnSpc>
              <a:spcBef>
                <a:spcPts val="600"/>
              </a:spcBef>
              <a:defRPr/>
            </a:pP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Business commitments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Operations baseline </a:t>
            </a:r>
            <a:br>
              <a:rPr lang="en-US" sz="1400">
                <a:latin typeface="Segoe UI Light" panose="020B0502040204020203" pitchFamily="34" charset="0"/>
                <a:ea typeface="+mn-lt"/>
                <a:cs typeface="Segoe UI Light" panose="020B0502040204020203" pitchFamily="34" charset="0"/>
              </a:rPr>
            </a:br>
            <a:r>
              <a:rPr lang="en-US" sz="1400">
                <a:solidFill>
                  <a:srgbClr val="4FE7FF"/>
                </a:solidFill>
                <a:latin typeface="Segoe UI Light" panose="020B0502040204020203" pitchFamily="34" charset="0"/>
                <a:ea typeface="+mn-lt"/>
                <a:cs typeface="Segoe UI Light" panose="020B0502040204020203" pitchFamily="34" charset="0"/>
              </a:rPr>
              <a:t>● </a:t>
            </a:r>
            <a:r>
              <a:rPr lang="en-US" sz="1400">
                <a:solidFill>
                  <a:schemeClr val="bg1"/>
                </a:solidFill>
                <a:latin typeface="Segoe UI Light" panose="020B0502040204020203" pitchFamily="34" charset="0"/>
                <a:ea typeface="+mn-lt"/>
                <a:cs typeface="Segoe UI Light" panose="020B0502040204020203" pitchFamily="34" charset="0"/>
              </a:rPr>
              <a:t>Operations maturity</a:t>
            </a:r>
          </a:p>
        </p:txBody>
      </p:sp>
    </p:spTree>
    <p:extLst>
      <p:ext uri="{BB962C8B-B14F-4D97-AF65-F5344CB8AC3E}">
        <p14:creationId xmlns:p14="http://schemas.microsoft.com/office/powerpoint/2010/main" val="69809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6914CF-868D-124B-BCB7-F90D4B2B924A}"/>
              </a:ext>
            </a:extLst>
          </p:cNvPr>
          <p:cNvSpPr/>
          <p:nvPr/>
        </p:nvSpPr>
        <p:spPr>
          <a:xfrm>
            <a:off x="6412675" y="0"/>
            <a:ext cx="5779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15" name="Text Placeholder 4">
            <a:extLst>
              <a:ext uri="{FF2B5EF4-FFF2-40B4-BE49-F238E27FC236}">
                <a16:creationId xmlns:a16="http://schemas.microsoft.com/office/drawing/2014/main" id="{A1B7541F-70C0-4262-8864-53DBE1B2C80E}"/>
              </a:ext>
            </a:extLst>
          </p:cNvPr>
          <p:cNvSpPr txBox="1">
            <a:spLocks/>
          </p:cNvSpPr>
          <p:nvPr/>
        </p:nvSpPr>
        <p:spPr>
          <a:xfrm>
            <a:off x="839978" y="1759942"/>
            <a:ext cx="4777277" cy="6637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37">
                <a:solidFill>
                  <a:srgbClr val="0078D4"/>
                </a:solidFill>
                <a:latin typeface="Segoe UI Semibold" panose="020B0702040204020203" pitchFamily="34" charset="0"/>
                <a:cs typeface="Segoe UI Semibold" panose="020B0702040204020203" pitchFamily="34" charset="0"/>
              </a:rPr>
              <a:t>Assessment</a:t>
            </a:r>
            <a:endParaRPr lang="en-US">
              <a:solidFill>
                <a:srgbClr val="0078D4"/>
              </a:solidFill>
              <a:latin typeface="Segoe UI Semibold" panose="020B0702040204020203" pitchFamily="34" charset="0"/>
              <a:cs typeface="Segoe UI Semibold" panose="020B0702040204020203" pitchFamily="34" charset="0"/>
            </a:endParaRPr>
          </a:p>
        </p:txBody>
      </p:sp>
      <p:sp>
        <p:nvSpPr>
          <p:cNvPr id="16" name="Text Placeholder 5">
            <a:extLst>
              <a:ext uri="{FF2B5EF4-FFF2-40B4-BE49-F238E27FC236}">
                <a16:creationId xmlns:a16="http://schemas.microsoft.com/office/drawing/2014/main" id="{C89EFDD3-3FC5-4968-844A-194FD977AE93}"/>
              </a:ext>
            </a:extLst>
          </p:cNvPr>
          <p:cNvSpPr txBox="1">
            <a:spLocks/>
          </p:cNvSpPr>
          <p:nvPr/>
        </p:nvSpPr>
        <p:spPr>
          <a:xfrm>
            <a:off x="816228" y="2260136"/>
            <a:ext cx="5282230" cy="739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a:latin typeface="Segoe UI "/>
                <a:cs typeface="Segoe UI Light" panose="020B0502040204020203" pitchFamily="34" charset="0"/>
              </a:rPr>
              <a:t>Cloud Journey Tracker</a:t>
            </a:r>
          </a:p>
        </p:txBody>
      </p:sp>
      <p:sp>
        <p:nvSpPr>
          <p:cNvPr id="17" name="Text Placeholder 6">
            <a:extLst>
              <a:ext uri="{FF2B5EF4-FFF2-40B4-BE49-F238E27FC236}">
                <a16:creationId xmlns:a16="http://schemas.microsoft.com/office/drawing/2014/main" id="{FBA5A624-93F5-4A95-B1D5-D938FE091CCF}"/>
              </a:ext>
            </a:extLst>
          </p:cNvPr>
          <p:cNvSpPr txBox="1">
            <a:spLocks/>
          </p:cNvSpPr>
          <p:nvPr/>
        </p:nvSpPr>
        <p:spPr>
          <a:xfrm>
            <a:off x="808152" y="2934928"/>
            <a:ext cx="4971174" cy="23606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a:cs typeface="Segoe UI Semilight"/>
              </a:rPr>
              <a:t>Navigate to the most relevant adoption content efficiently, and detect early </a:t>
            </a:r>
            <a:br>
              <a:rPr lang="en-US" sz="2400">
                <a:latin typeface="Segoe UI Semilight"/>
                <a:cs typeface="Segoe UI Semilight"/>
              </a:rPr>
            </a:br>
            <a:r>
              <a:rPr lang="en-US" sz="2400">
                <a:latin typeface="Segoe UI Semilight"/>
                <a:cs typeface="Segoe UI Semilight"/>
              </a:rPr>
              <a:t>adoption blockers</a:t>
            </a:r>
            <a:br>
              <a:rPr lang="en-US" sz="2400"/>
            </a:br>
            <a:endParaRPr lang="en-US" sz="2400" b="1">
              <a:latin typeface="Segoe UI Semibold" panose="020B0702040204020203" pitchFamily="34" charset="0"/>
              <a:cs typeface="Segoe UI Semibold" panose="020B0702040204020203" pitchFamily="34" charset="0"/>
            </a:endParaRPr>
          </a:p>
          <a:p>
            <a:pPr marL="0" indent="0">
              <a:buNone/>
            </a:pPr>
            <a:endParaRPr lang="en-US"/>
          </a:p>
        </p:txBody>
      </p:sp>
      <p:sp>
        <p:nvSpPr>
          <p:cNvPr id="18" name="Text Placeholder 7">
            <a:extLst>
              <a:ext uri="{FF2B5EF4-FFF2-40B4-BE49-F238E27FC236}">
                <a16:creationId xmlns:a16="http://schemas.microsoft.com/office/drawing/2014/main" id="{5FA849DC-98E4-4969-9E24-04353A7DBCD6}"/>
              </a:ext>
            </a:extLst>
          </p:cNvPr>
          <p:cNvSpPr txBox="1">
            <a:spLocks/>
          </p:cNvSpPr>
          <p:nvPr/>
        </p:nvSpPr>
        <p:spPr>
          <a:xfrm>
            <a:off x="816228" y="4766159"/>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hlinkClick r:id="rId4">
                  <a:extLst>
                    <a:ext uri="{A12FA001-AC4F-418D-AE19-62706E023703}">
                      <ahyp:hlinkClr xmlns:ahyp="http://schemas.microsoft.com/office/drawing/2018/hyperlinkcolor" val="tx"/>
                    </a:ext>
                  </a:extLst>
                </a:hlinkClick>
              </a:rPr>
              <a:t>aka.ms/adopt/</a:t>
            </a:r>
            <a:r>
              <a:rPr lang="en-US" err="1">
                <a:solidFill>
                  <a:srgbClr val="0078D4"/>
                </a:solidFill>
                <a:hlinkClick r:id="rId4">
                  <a:extLst>
                    <a:ext uri="{A12FA001-AC4F-418D-AE19-62706E023703}">
                      <ahyp:hlinkClr xmlns:ahyp="http://schemas.microsoft.com/office/drawing/2018/hyperlinkcolor" val="tx"/>
                    </a:ext>
                  </a:extLst>
                </a:hlinkClick>
              </a:rPr>
              <a:t>journeytracker</a:t>
            </a:r>
            <a:endParaRPr lang="en-US">
              <a:solidFill>
                <a:srgbClr val="0078D4"/>
              </a:solidFill>
            </a:endParaRPr>
          </a:p>
          <a:p>
            <a:endParaRPr lang="en-US">
              <a:solidFill>
                <a:srgbClr val="0078D4"/>
              </a:solidFill>
            </a:endParaRPr>
          </a:p>
        </p:txBody>
      </p:sp>
    </p:spTree>
    <p:extLst>
      <p:ext uri="{BB962C8B-B14F-4D97-AF65-F5344CB8AC3E}">
        <p14:creationId xmlns:p14="http://schemas.microsoft.com/office/powerpoint/2010/main" val="414430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595400" y="3152001"/>
            <a:ext cx="10478121" cy="553998"/>
          </a:xfrm>
          <a:noFill/>
        </p:spPr>
        <p:txBody>
          <a:bodyPr/>
          <a:lstStyle/>
          <a:p>
            <a:r>
              <a:rPr lang="en-US" sz="4000">
                <a:latin typeface="Segoe UI Semibold" panose="020B0702040204020203" pitchFamily="34" charset="0"/>
                <a:cs typeface="Segoe UI Semibold" panose="020B0702040204020203" pitchFamily="34" charset="0"/>
              </a:rPr>
              <a:t>Why is cloud adoption important?</a:t>
            </a:r>
          </a:p>
        </p:txBody>
      </p:sp>
      <p:pic>
        <p:nvPicPr>
          <p:cNvPr id="4" name="Graphic 3">
            <a:extLst>
              <a:ext uri="{FF2B5EF4-FFF2-40B4-BE49-F238E27FC236}">
                <a16:creationId xmlns:a16="http://schemas.microsoft.com/office/drawing/2014/main" id="{28AF7D9A-31DD-BC49-B9DF-2F165DAEC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26655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2"/>
          <a:stretch>
            <a:fillRect/>
          </a:stretch>
        </p:blipFill>
        <p:spPr>
          <a:xfrm>
            <a:off x="6762750" y="1151281"/>
            <a:ext cx="5429250" cy="4514850"/>
          </a:xfrm>
          <a:prstGeom prst="rect">
            <a:avLst/>
          </a:prstGeom>
        </p:spPr>
      </p:pic>
      <p:sp>
        <p:nvSpPr>
          <p:cNvPr id="14" name="Text Placeholder 6">
            <a:extLst>
              <a:ext uri="{FF2B5EF4-FFF2-40B4-BE49-F238E27FC236}">
                <a16:creationId xmlns:a16="http://schemas.microsoft.com/office/drawing/2014/main" id="{3B68C033-EFC3-425A-A3E9-976FF2D8DC16}"/>
              </a:ext>
            </a:extLst>
          </p:cNvPr>
          <p:cNvSpPr txBox="1">
            <a:spLocks/>
          </p:cNvSpPr>
          <p:nvPr/>
        </p:nvSpPr>
        <p:spPr>
          <a:xfrm>
            <a:off x="2175936" y="7239146"/>
            <a:ext cx="6092605" cy="1945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i="1">
                <a:latin typeface="Segoe UI Semilight" panose="020B0402040204020203" pitchFamily="34" charset="0"/>
                <a:cs typeface="Segoe UI Semilight" panose="020B0402040204020203" pitchFamily="34" charset="0"/>
              </a:rPr>
              <a:t>Hold for copy- and needs graphic update</a:t>
            </a:r>
            <a:endParaRPr lang="en-US" sz="1800" b="1" i="1">
              <a:latin typeface="Segoe UI "/>
            </a:endParaRPr>
          </a:p>
          <a:p>
            <a:pPr marL="0" indent="0">
              <a:buNone/>
            </a:pPr>
            <a:endParaRPr lang="en-US"/>
          </a:p>
        </p:txBody>
      </p:sp>
      <p:sp>
        <p:nvSpPr>
          <p:cNvPr id="15" name="Text Placeholder 7">
            <a:extLst>
              <a:ext uri="{FF2B5EF4-FFF2-40B4-BE49-F238E27FC236}">
                <a16:creationId xmlns:a16="http://schemas.microsoft.com/office/drawing/2014/main" id="{4C76DD51-DB00-4CE1-952E-055F40331935}"/>
              </a:ext>
            </a:extLst>
          </p:cNvPr>
          <p:cNvSpPr txBox="1">
            <a:spLocks/>
          </p:cNvSpPr>
          <p:nvPr/>
        </p:nvSpPr>
        <p:spPr>
          <a:xfrm>
            <a:off x="901318" y="3824729"/>
            <a:ext cx="5827529"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u="sng">
              <a:solidFill>
                <a:srgbClr val="0070C0"/>
              </a:solidFill>
            </a:endParaRPr>
          </a:p>
        </p:txBody>
      </p:sp>
      <p:sp>
        <p:nvSpPr>
          <p:cNvPr id="24" name="Text Placeholder 4">
            <a:extLst>
              <a:ext uri="{FF2B5EF4-FFF2-40B4-BE49-F238E27FC236}">
                <a16:creationId xmlns:a16="http://schemas.microsoft.com/office/drawing/2014/main" id="{E9162DA6-9165-AB4E-AC96-EFBFCA70D40F}"/>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Assessment</a:t>
            </a:r>
          </a:p>
        </p:txBody>
      </p:sp>
      <p:sp>
        <p:nvSpPr>
          <p:cNvPr id="25" name="Text Placeholder 5">
            <a:extLst>
              <a:ext uri="{FF2B5EF4-FFF2-40B4-BE49-F238E27FC236}">
                <a16:creationId xmlns:a16="http://schemas.microsoft.com/office/drawing/2014/main" id="{2AB96FB5-2700-F34A-94A2-06033C8E38A7}"/>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SMART</a:t>
            </a:r>
          </a:p>
          <a:p>
            <a:pPr marL="0" indent="0">
              <a:buFont typeface="Arial" panose="020B0604020202020204" pitchFamily="34" charset="0"/>
              <a:buNone/>
            </a:pPr>
            <a:r>
              <a:rPr lang="en-US" sz="2400" b="1">
                <a:latin typeface="Segoe UI "/>
              </a:rPr>
              <a:t>Strategic migration assessment and readiness tool</a:t>
            </a:r>
          </a:p>
        </p:txBody>
      </p:sp>
      <p:sp>
        <p:nvSpPr>
          <p:cNvPr id="26" name="Text Placeholder 6">
            <a:extLst>
              <a:ext uri="{FF2B5EF4-FFF2-40B4-BE49-F238E27FC236}">
                <a16:creationId xmlns:a16="http://schemas.microsoft.com/office/drawing/2014/main" id="{4B395618-41F5-5546-9B09-6101B8B593B8}"/>
              </a:ext>
            </a:extLst>
          </p:cNvPr>
          <p:cNvSpPr txBox="1">
            <a:spLocks/>
          </p:cNvSpPr>
          <p:nvPr/>
        </p:nvSpPr>
        <p:spPr>
          <a:xfrm>
            <a:off x="872802" y="3694137"/>
            <a:ext cx="4777277" cy="905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i="0">
                <a:solidFill>
                  <a:srgbClr val="171717"/>
                </a:solidFill>
                <a:effectLst/>
                <a:latin typeface="Segoe UI Semilight" panose="020B0402040204020203" pitchFamily="34" charset="0"/>
                <a:cs typeface="Segoe UI Semilight" panose="020B0402040204020203" pitchFamily="34" charset="0"/>
              </a:rPr>
              <a:t>Prepare for a scale migration</a:t>
            </a:r>
            <a:endParaRPr lang="en-US" sz="2400">
              <a:latin typeface="Segoe UI Semilight" panose="020B0402040204020203" pitchFamily="34" charset="0"/>
              <a:cs typeface="Segoe UI Semilight" panose="020B0402040204020203" pitchFamily="34" charset="0"/>
            </a:endParaRPr>
          </a:p>
        </p:txBody>
      </p:sp>
      <p:sp>
        <p:nvSpPr>
          <p:cNvPr id="27" name="Text Placeholder 7">
            <a:extLst>
              <a:ext uri="{FF2B5EF4-FFF2-40B4-BE49-F238E27FC236}">
                <a16:creationId xmlns:a16="http://schemas.microsoft.com/office/drawing/2014/main" id="{F495C646-9352-A74E-91C5-B3426FCE3AB9}"/>
              </a:ext>
            </a:extLst>
          </p:cNvPr>
          <p:cNvSpPr txBox="1">
            <a:spLocks/>
          </p:cNvSpPr>
          <p:nvPr/>
        </p:nvSpPr>
        <p:spPr>
          <a:xfrm>
            <a:off x="846974" y="4796674"/>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cs typeface="Segoe UI" panose="020B0502040204020203" pitchFamily="34" charset="0"/>
                <a:hlinkClick r:id="rId3"/>
              </a:rPr>
              <a:t>aka.ms/</a:t>
            </a:r>
            <a:r>
              <a:rPr lang="en-US" err="1">
                <a:solidFill>
                  <a:srgbClr val="0078D4"/>
                </a:solidFill>
                <a:cs typeface="Segoe UI" panose="020B0502040204020203" pitchFamily="34" charset="0"/>
                <a:hlinkClick r:id="rId3"/>
              </a:rPr>
              <a:t>smarttool</a:t>
            </a:r>
            <a:r>
              <a:rPr lang="en-US">
                <a:solidFill>
                  <a:srgbClr val="0078D4"/>
                </a:solidFill>
                <a:cs typeface="Segoe UI" panose="020B0502040204020203" pitchFamily="34" charset="0"/>
                <a:hlinkClick r:id="rId3"/>
              </a:rPr>
              <a:t> </a:t>
            </a:r>
            <a:endParaRPr lang="en-US" b="0" i="0">
              <a:effectLst/>
            </a:endParaRPr>
          </a:p>
          <a:p>
            <a:pPr marL="0" indent="0">
              <a:buFont typeface="Arial" panose="020B0604020202020204" pitchFamily="34" charset="0"/>
              <a:buNone/>
            </a:pPr>
            <a:endParaRPr lang="en-US" sz="2000">
              <a:solidFill>
                <a:srgbClr val="0078D4"/>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DE050E8-B9AE-46AC-A454-19793704E982}"/>
              </a:ext>
            </a:extLst>
          </p:cNvPr>
          <p:cNvPicPr>
            <a:picLocks noChangeAspect="1"/>
          </p:cNvPicPr>
          <p:nvPr/>
        </p:nvPicPr>
        <p:blipFill>
          <a:blip r:embed="rId4"/>
          <a:stretch>
            <a:fillRect/>
          </a:stretch>
        </p:blipFill>
        <p:spPr>
          <a:xfrm>
            <a:off x="7638928" y="1337689"/>
            <a:ext cx="4586975" cy="3407306"/>
          </a:xfrm>
          <a:prstGeom prst="rect">
            <a:avLst/>
          </a:prstGeom>
        </p:spPr>
      </p:pic>
    </p:spTree>
    <p:extLst>
      <p:ext uri="{BB962C8B-B14F-4D97-AF65-F5344CB8AC3E}">
        <p14:creationId xmlns:p14="http://schemas.microsoft.com/office/powerpoint/2010/main" val="4248385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3"/>
          <a:stretch>
            <a:fillRect/>
          </a:stretch>
        </p:blipFill>
        <p:spPr>
          <a:xfrm>
            <a:off x="6797334" y="1140758"/>
            <a:ext cx="5429250" cy="4514850"/>
          </a:xfrm>
          <a:prstGeom prst="rect">
            <a:avLst/>
          </a:prstGeom>
        </p:spPr>
      </p:pic>
      <p:pic>
        <p:nvPicPr>
          <p:cNvPr id="11" name="Picture 10" descr="Screenshot">
            <a:extLst>
              <a:ext uri="{FF2B5EF4-FFF2-40B4-BE49-F238E27FC236}">
                <a16:creationId xmlns:a16="http://schemas.microsoft.com/office/drawing/2014/main" id="{C996C2E2-120D-47AC-BD6A-E32CF0AD4AD4}"/>
              </a:ext>
            </a:extLst>
          </p:cNvPr>
          <p:cNvPicPr>
            <a:picLocks noChangeAspect="1"/>
          </p:cNvPicPr>
          <p:nvPr/>
        </p:nvPicPr>
        <p:blipFill>
          <a:blip r:embed="rId4"/>
          <a:stretch>
            <a:fillRect/>
          </a:stretch>
        </p:blipFill>
        <p:spPr>
          <a:xfrm>
            <a:off x="7680902" y="1325880"/>
            <a:ext cx="5020400" cy="3386310"/>
          </a:xfrm>
          <a:prstGeom prst="rect">
            <a:avLst/>
          </a:prstGeom>
          <a:effectLst>
            <a:innerShdw blurRad="139700">
              <a:prstClr val="black">
                <a:alpha val="25000"/>
              </a:prstClr>
            </a:innerShdw>
          </a:effectLst>
        </p:spPr>
      </p:pic>
      <p:sp>
        <p:nvSpPr>
          <p:cNvPr id="15" name="Text Placeholder 4">
            <a:extLst>
              <a:ext uri="{FF2B5EF4-FFF2-40B4-BE49-F238E27FC236}">
                <a16:creationId xmlns:a16="http://schemas.microsoft.com/office/drawing/2014/main" id="{03C06D94-6CA1-234A-B6F8-814E1F644B05}"/>
              </a:ext>
            </a:extLst>
          </p:cNvPr>
          <p:cNvSpPr txBox="1">
            <a:spLocks/>
          </p:cNvSpPr>
          <p:nvPr/>
        </p:nvSpPr>
        <p:spPr>
          <a:xfrm>
            <a:off x="885791"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latin typeface="Segoe UI Semibold" panose="020B0702040204020203" pitchFamily="34" charset="0"/>
                <a:cs typeface="Segoe UI Semibold" panose="020B0702040204020203" pitchFamily="34" charset="0"/>
              </a:rPr>
              <a:t>Assessment</a:t>
            </a:r>
          </a:p>
        </p:txBody>
      </p:sp>
      <p:sp>
        <p:nvSpPr>
          <p:cNvPr id="16" name="Text Placeholder 5">
            <a:extLst>
              <a:ext uri="{FF2B5EF4-FFF2-40B4-BE49-F238E27FC236}">
                <a16:creationId xmlns:a16="http://schemas.microsoft.com/office/drawing/2014/main" id="{F89F673C-2993-4640-8061-D2208BE826E5}"/>
              </a:ext>
            </a:extLst>
          </p:cNvPr>
          <p:cNvSpPr txBox="1">
            <a:spLocks/>
          </p:cNvSpPr>
          <p:nvPr/>
        </p:nvSpPr>
        <p:spPr>
          <a:xfrm>
            <a:off x="876916" y="2111283"/>
            <a:ext cx="5172884"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Governance Benchmark</a:t>
            </a:r>
          </a:p>
        </p:txBody>
      </p:sp>
      <p:sp>
        <p:nvSpPr>
          <p:cNvPr id="17" name="Text Placeholder 6">
            <a:extLst>
              <a:ext uri="{FF2B5EF4-FFF2-40B4-BE49-F238E27FC236}">
                <a16:creationId xmlns:a16="http://schemas.microsoft.com/office/drawing/2014/main" id="{398FB67A-B939-824B-9DC9-4A188311FEC4}"/>
              </a:ext>
            </a:extLst>
          </p:cNvPr>
          <p:cNvSpPr txBox="1">
            <a:spLocks/>
          </p:cNvSpPr>
          <p:nvPr/>
        </p:nvSpPr>
        <p:spPr>
          <a:xfrm>
            <a:off x="885791" y="3408706"/>
            <a:ext cx="402031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Segoe UI Semilight" panose="020B0402040204020203" pitchFamily="34" charset="0"/>
                <a:cs typeface="Segoe UI Semilight" panose="020B0402040204020203" pitchFamily="34" charset="0"/>
              </a:rPr>
              <a:t>Understand your current state and prepare for your cloud journey</a:t>
            </a:r>
          </a:p>
          <a:p>
            <a:pPr marL="0" indent="0">
              <a:buNone/>
            </a:pPr>
            <a:endParaRPr lang="en-US" sz="1800"/>
          </a:p>
        </p:txBody>
      </p:sp>
      <p:sp>
        <p:nvSpPr>
          <p:cNvPr id="18" name="Rectangle 17">
            <a:extLst>
              <a:ext uri="{FF2B5EF4-FFF2-40B4-BE49-F238E27FC236}">
                <a16:creationId xmlns:a16="http://schemas.microsoft.com/office/drawing/2014/main" id="{123B6DCB-A01E-074E-B744-69D4893584EA}"/>
              </a:ext>
            </a:extLst>
          </p:cNvPr>
          <p:cNvSpPr/>
          <p:nvPr/>
        </p:nvSpPr>
        <p:spPr>
          <a:xfrm>
            <a:off x="876916" y="5008371"/>
            <a:ext cx="6096000" cy="800219"/>
          </a:xfrm>
          <a:prstGeom prst="rect">
            <a:avLst/>
          </a:prstGeom>
        </p:spPr>
        <p:txBody>
          <a:bodyPr>
            <a:spAutoFit/>
          </a:bodyPr>
          <a:lstStyle/>
          <a:p>
            <a:r>
              <a:rPr lang="en-US" sz="2800">
                <a:solidFill>
                  <a:srgbClr val="0078D4"/>
                </a:solidFill>
                <a:cs typeface="Segoe UI" panose="020B0502040204020203" pitchFamily="34" charset="0"/>
                <a:hlinkClick r:id="rId5">
                  <a:extLst>
                    <a:ext uri="{A12FA001-AC4F-418D-AE19-62706E023703}">
                      <ahyp:hlinkClr xmlns:ahyp="http://schemas.microsoft.com/office/drawing/2018/hyperlinkcolor" val="tx"/>
                    </a:ext>
                  </a:extLst>
                </a:hlinkClick>
              </a:rPr>
              <a:t>aka.ms/adopt/gov/assess</a:t>
            </a:r>
            <a:endParaRPr lang="en-US" sz="2800">
              <a:solidFill>
                <a:srgbClr val="0078D4"/>
              </a:solidFill>
              <a:cs typeface="Segoe UI" panose="020B0502040204020203" pitchFamily="34" charset="0"/>
            </a:endParaRPr>
          </a:p>
          <a:p>
            <a:endParaRPr lang="en-US">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75090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12" name="Text Placeholder 13">
            <a:extLst>
              <a:ext uri="{FF2B5EF4-FFF2-40B4-BE49-F238E27FC236}">
                <a16:creationId xmlns:a16="http://schemas.microsoft.com/office/drawing/2014/main" id="{7B411254-5297-4193-874A-E0D6315F570C}"/>
              </a:ext>
            </a:extLst>
          </p:cNvPr>
          <p:cNvSpPr txBox="1">
            <a:spLocks/>
          </p:cNvSpPr>
          <p:nvPr/>
        </p:nvSpPr>
        <p:spPr>
          <a:xfrm>
            <a:off x="890560" y="1349775"/>
            <a:ext cx="5041169" cy="642768"/>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latin typeface="Segoe UI Semibold"/>
                <a:cs typeface="Segoe UI Semibold"/>
              </a:rPr>
              <a:t>Assessment</a:t>
            </a:r>
            <a:endParaRPr lang="en-US">
              <a:solidFill>
                <a:srgbClr val="0078D4"/>
              </a:solidFill>
              <a:latin typeface="Segoe UI Semibold" panose="020B0702040204020203" pitchFamily="34" charset="0"/>
              <a:cs typeface="Segoe UI Semibold" panose="020B0702040204020203" pitchFamily="34" charset="0"/>
            </a:endParaRPr>
          </a:p>
        </p:txBody>
      </p:sp>
      <p:sp>
        <p:nvSpPr>
          <p:cNvPr id="13" name="Text Placeholder 5">
            <a:extLst>
              <a:ext uri="{FF2B5EF4-FFF2-40B4-BE49-F238E27FC236}">
                <a16:creationId xmlns:a16="http://schemas.microsoft.com/office/drawing/2014/main" id="{90FE220F-A5AC-4DFC-B86A-70001CCEED1D}"/>
              </a:ext>
            </a:extLst>
          </p:cNvPr>
          <p:cNvSpPr txBox="1">
            <a:spLocks/>
          </p:cNvSpPr>
          <p:nvPr/>
        </p:nvSpPr>
        <p:spPr>
          <a:xfrm>
            <a:off x="890560" y="1858955"/>
            <a:ext cx="6022858" cy="739335"/>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Azure Architecture Review</a:t>
            </a:r>
          </a:p>
        </p:txBody>
      </p:sp>
      <p:sp>
        <p:nvSpPr>
          <p:cNvPr id="10" name="Text Placeholder 6">
            <a:extLst>
              <a:ext uri="{FF2B5EF4-FFF2-40B4-BE49-F238E27FC236}">
                <a16:creationId xmlns:a16="http://schemas.microsoft.com/office/drawing/2014/main" id="{5C33FA58-9418-435C-A285-BCE2EE476AEF}"/>
              </a:ext>
            </a:extLst>
          </p:cNvPr>
          <p:cNvSpPr txBox="1">
            <a:spLocks/>
          </p:cNvSpPr>
          <p:nvPr/>
        </p:nvSpPr>
        <p:spPr>
          <a:xfrm>
            <a:off x="890560" y="3285670"/>
            <a:ext cx="5872190" cy="3139321"/>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0" i="0">
                <a:solidFill>
                  <a:srgbClr val="171717"/>
                </a:solidFill>
                <a:effectLst/>
                <a:latin typeface="Segoe UI Semilight" panose="020B0402040204020203" pitchFamily="34" charset="0"/>
                <a:cs typeface="Segoe UI Semilight" panose="020B0402040204020203" pitchFamily="34" charset="0"/>
              </a:rPr>
              <a:t>Examine your workloads through the lenses of resiliency, cost, </a:t>
            </a:r>
            <a:r>
              <a:rPr lang="en-US" sz="2400" b="0" i="0" err="1">
                <a:solidFill>
                  <a:srgbClr val="171717"/>
                </a:solidFill>
                <a:effectLst/>
                <a:latin typeface="Segoe UI Semilight" panose="020B0402040204020203" pitchFamily="34" charset="0"/>
                <a:cs typeface="Segoe UI Semilight" panose="020B0402040204020203" pitchFamily="34" charset="0"/>
              </a:rPr>
              <a:t>devops</a:t>
            </a:r>
            <a:r>
              <a:rPr lang="en-US" sz="2400" b="0" i="0">
                <a:solidFill>
                  <a:srgbClr val="171717"/>
                </a:solidFill>
                <a:effectLst/>
                <a:latin typeface="Segoe UI Semilight" panose="020B0402040204020203" pitchFamily="34" charset="0"/>
                <a:cs typeface="Segoe UI Semilight" panose="020B0402040204020203" pitchFamily="34" charset="0"/>
              </a:rPr>
              <a:t> practices, security and scalability.</a:t>
            </a:r>
          </a:p>
          <a:p>
            <a:pPr marL="0" indent="0">
              <a:buNone/>
            </a:pPr>
            <a:endParaRPr lang="en-US" sz="120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endParaRPr lang="en-US" sz="1200">
              <a:solidFill>
                <a:srgbClr val="171717"/>
              </a:solidFill>
              <a:latin typeface="Segoe UI" panose="020B0502040204020203" pitchFamily="34" charset="0"/>
              <a:hlinkClick r:id="rId3">
                <a:extLst>
                  <a:ext uri="{A12FA001-AC4F-418D-AE19-62706E023703}">
                    <ahyp:hlinkClr xmlns:ahyp="http://schemas.microsoft.com/office/drawing/2018/hyperlinkcolor" val="tx"/>
                  </a:ext>
                </a:extLst>
              </a:hlinkClick>
            </a:endParaRPr>
          </a:p>
          <a:p>
            <a:pPr marL="0" indent="0">
              <a:buNone/>
            </a:pPr>
            <a:r>
              <a:rPr lang="en-US" b="0" i="0">
                <a:effectLst/>
                <a:hlinkClick r:id="rId4" tooltip="https://aka.ms/adopt/architecturereview"/>
              </a:rPr>
              <a:t>aka.ms/adopt/</a:t>
            </a:r>
            <a:r>
              <a:rPr lang="en-US" b="0" i="0" err="1">
                <a:effectLst/>
                <a:hlinkClick r:id="rId4" tooltip="https://aka.ms/adopt/architecturereview"/>
              </a:rPr>
              <a:t>architecturereview</a:t>
            </a:r>
            <a:r>
              <a:rPr lang="en-US" b="0" i="0">
                <a:effectLst/>
              </a:rPr>
              <a:t> </a:t>
            </a:r>
          </a:p>
          <a:p>
            <a:pPr marL="0" indent="0">
              <a:buNone/>
            </a:pPr>
            <a:endParaRPr lang="en-US"/>
          </a:p>
        </p:txBody>
      </p:sp>
      <p:pic>
        <p:nvPicPr>
          <p:cNvPr id="3" name="Picture 2">
            <a:extLst>
              <a:ext uri="{FF2B5EF4-FFF2-40B4-BE49-F238E27FC236}">
                <a16:creationId xmlns:a16="http://schemas.microsoft.com/office/drawing/2014/main" id="{CBC7DAF9-0BDC-48DB-BFCC-153A111F54F2}"/>
              </a:ext>
            </a:extLst>
          </p:cNvPr>
          <p:cNvPicPr>
            <a:picLocks noChangeAspect="1"/>
          </p:cNvPicPr>
          <p:nvPr/>
        </p:nvPicPr>
        <p:blipFill>
          <a:blip r:embed="rId5"/>
          <a:stretch>
            <a:fillRect/>
          </a:stretch>
        </p:blipFill>
        <p:spPr>
          <a:xfrm>
            <a:off x="7630706" y="1349775"/>
            <a:ext cx="4561293" cy="3415656"/>
          </a:xfrm>
          <a:prstGeom prst="rect">
            <a:avLst/>
          </a:prstGeom>
        </p:spPr>
      </p:pic>
    </p:spTree>
    <p:extLst>
      <p:ext uri="{BB962C8B-B14F-4D97-AF65-F5344CB8AC3E}">
        <p14:creationId xmlns:p14="http://schemas.microsoft.com/office/powerpoint/2010/main" val="2882826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8CEE0-344D-4623-81D1-489097FD2824}"/>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3" name="Text Placeholder 4">
            <a:extLst>
              <a:ext uri="{FF2B5EF4-FFF2-40B4-BE49-F238E27FC236}">
                <a16:creationId xmlns:a16="http://schemas.microsoft.com/office/drawing/2014/main" id="{B1E601A7-E821-435C-A12D-3E7FAC12688C}"/>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Template</a:t>
            </a:r>
          </a:p>
        </p:txBody>
      </p:sp>
      <p:sp>
        <p:nvSpPr>
          <p:cNvPr id="4" name="Text Placeholder 5">
            <a:extLst>
              <a:ext uri="{FF2B5EF4-FFF2-40B4-BE49-F238E27FC236}">
                <a16:creationId xmlns:a16="http://schemas.microsoft.com/office/drawing/2014/main" id="{5B3097E7-4B78-4575-8C69-A3C0E7CE97E9}"/>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Cloud Adoption </a:t>
            </a:r>
            <a:br>
              <a:rPr lang="en-US" sz="4000" b="1">
                <a:latin typeface="Segoe UI "/>
              </a:rPr>
            </a:br>
            <a:r>
              <a:rPr lang="en-US" sz="4000" b="1">
                <a:latin typeface="Segoe UI "/>
              </a:rPr>
              <a:t>Plan Template </a:t>
            </a:r>
          </a:p>
        </p:txBody>
      </p:sp>
      <p:sp>
        <p:nvSpPr>
          <p:cNvPr id="5" name="Text Placeholder 6">
            <a:extLst>
              <a:ext uri="{FF2B5EF4-FFF2-40B4-BE49-F238E27FC236}">
                <a16:creationId xmlns:a16="http://schemas.microsoft.com/office/drawing/2014/main" id="{A6F9C42E-1A06-4581-8D7F-CBB73D9D605C}"/>
              </a:ext>
            </a:extLst>
          </p:cNvPr>
          <p:cNvSpPr txBox="1">
            <a:spLocks/>
          </p:cNvSpPr>
          <p:nvPr/>
        </p:nvSpPr>
        <p:spPr>
          <a:xfrm>
            <a:off x="872802" y="3289503"/>
            <a:ext cx="4777277" cy="905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panose="020B0402040204020203" pitchFamily="34" charset="0"/>
                <a:cs typeface="Segoe UI Semilight" panose="020B0402040204020203" pitchFamily="34" charset="0"/>
              </a:rPr>
              <a:t>Align technical efforts </a:t>
            </a:r>
            <a:br>
              <a:rPr lang="en-US" sz="2400">
                <a:latin typeface="Segoe UI Semilight" panose="020B0402040204020203" pitchFamily="34" charset="0"/>
                <a:cs typeface="Segoe UI Semilight" panose="020B0402040204020203" pitchFamily="34" charset="0"/>
              </a:rPr>
            </a:br>
            <a:r>
              <a:rPr lang="en-US" sz="2400">
                <a:latin typeface="Segoe UI Semilight" panose="020B0402040204020203" pitchFamily="34" charset="0"/>
                <a:cs typeface="Segoe UI Semilight" panose="020B0402040204020203" pitchFamily="34" charset="0"/>
              </a:rPr>
              <a:t>with business outcomes.</a:t>
            </a:r>
          </a:p>
        </p:txBody>
      </p:sp>
      <p:sp>
        <p:nvSpPr>
          <p:cNvPr id="6" name="Text Placeholder 7">
            <a:extLst>
              <a:ext uri="{FF2B5EF4-FFF2-40B4-BE49-F238E27FC236}">
                <a16:creationId xmlns:a16="http://schemas.microsoft.com/office/drawing/2014/main" id="{9EE100F9-046D-4563-A128-7966815C26F1}"/>
              </a:ext>
            </a:extLst>
          </p:cNvPr>
          <p:cNvSpPr txBox="1">
            <a:spLocks/>
          </p:cNvSpPr>
          <p:nvPr/>
        </p:nvSpPr>
        <p:spPr>
          <a:xfrm>
            <a:off x="872802" y="4721529"/>
            <a:ext cx="4777277" cy="9202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cs typeface="Segoe UI" panose="020B0502040204020203" pitchFamily="34" charset="0"/>
                <a:hlinkClick r:id="rId4">
                  <a:extLst>
                    <a:ext uri="{A12FA001-AC4F-418D-AE19-62706E023703}">
                      <ahyp:hlinkClr xmlns:ahyp="http://schemas.microsoft.com/office/drawing/2018/hyperlinkcolor" val="tx"/>
                    </a:ext>
                  </a:extLst>
                </a:hlinkClick>
              </a:rPr>
              <a:t>Cloud adoption plan template</a:t>
            </a:r>
            <a:endParaRPr lang="en-US">
              <a:solidFill>
                <a:srgbClr val="0078D4"/>
              </a:solidFill>
              <a:cs typeface="Segoe UI" panose="020B0502040204020203" pitchFamily="34" charset="0"/>
            </a:endParaRPr>
          </a:p>
          <a:p>
            <a:pPr marL="0" indent="0">
              <a:buFont typeface="Arial" panose="020B0604020202020204" pitchFamily="34" charset="0"/>
              <a:buNone/>
            </a:pPr>
            <a:endParaRPr lang="en-US">
              <a:solidFill>
                <a:srgbClr val="0078D4"/>
              </a:solidFill>
              <a:cs typeface="Segoe UI" panose="020B0502040204020203" pitchFamily="34" charset="0"/>
            </a:endParaRPr>
          </a:p>
        </p:txBody>
      </p:sp>
      <p:pic>
        <p:nvPicPr>
          <p:cNvPr id="8" name="Picture 7">
            <a:extLst>
              <a:ext uri="{FF2B5EF4-FFF2-40B4-BE49-F238E27FC236}">
                <a16:creationId xmlns:a16="http://schemas.microsoft.com/office/drawing/2014/main" id="{685A2838-81F3-4ADE-BEDA-5ADE6AB5273D}"/>
              </a:ext>
            </a:extLst>
          </p:cNvPr>
          <p:cNvPicPr>
            <a:picLocks noChangeAspect="1"/>
          </p:cNvPicPr>
          <p:nvPr/>
        </p:nvPicPr>
        <p:blipFill>
          <a:blip r:embed="rId5"/>
          <a:stretch>
            <a:fillRect/>
          </a:stretch>
        </p:blipFill>
        <p:spPr>
          <a:xfrm>
            <a:off x="7615237" y="1328482"/>
            <a:ext cx="4591384" cy="3446718"/>
          </a:xfrm>
          <a:prstGeom prst="rect">
            <a:avLst/>
          </a:prstGeom>
        </p:spPr>
      </p:pic>
    </p:spTree>
    <p:extLst>
      <p:ext uri="{BB962C8B-B14F-4D97-AF65-F5344CB8AC3E}">
        <p14:creationId xmlns:p14="http://schemas.microsoft.com/office/powerpoint/2010/main" val="3608502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B1C2D6-69B5-6F45-85C4-ACBE5887EEF7}"/>
              </a:ext>
            </a:extLst>
          </p:cNvPr>
          <p:cNvSpPr/>
          <p:nvPr/>
        </p:nvSpPr>
        <p:spPr>
          <a:xfrm>
            <a:off x="6412675" y="0"/>
            <a:ext cx="57793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3"/>
          <a:stretch>
            <a:fillRect/>
          </a:stretch>
        </p:blipFill>
        <p:spPr>
          <a:xfrm>
            <a:off x="6762750" y="1171575"/>
            <a:ext cx="5429250" cy="4514850"/>
          </a:xfrm>
          <a:prstGeom prst="rect">
            <a:avLst/>
          </a:prstGeom>
        </p:spPr>
      </p:pic>
      <p:sp>
        <p:nvSpPr>
          <p:cNvPr id="9" name="Rectangle 8">
            <a:extLst>
              <a:ext uri="{FF2B5EF4-FFF2-40B4-BE49-F238E27FC236}">
                <a16:creationId xmlns:a16="http://schemas.microsoft.com/office/drawing/2014/main" id="{5A5AA843-8F2E-4D4E-969E-C88D848FAFCD}"/>
              </a:ext>
            </a:extLst>
          </p:cNvPr>
          <p:cNvSpPr/>
          <p:nvPr/>
        </p:nvSpPr>
        <p:spPr>
          <a:xfrm>
            <a:off x="7644328" y="1359244"/>
            <a:ext cx="4671242" cy="3428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generated with very high confidence">
            <a:extLst>
              <a:ext uri="{FF2B5EF4-FFF2-40B4-BE49-F238E27FC236}">
                <a16:creationId xmlns:a16="http://schemas.microsoft.com/office/drawing/2014/main" id="{D4ED86FD-FF10-4114-9EF4-4739F50D411E}"/>
              </a:ext>
            </a:extLst>
          </p:cNvPr>
          <p:cNvPicPr>
            <a:picLocks noChangeAspect="1"/>
          </p:cNvPicPr>
          <p:nvPr/>
        </p:nvPicPr>
        <p:blipFill rotWithShape="1">
          <a:blip r:embed="rId4"/>
          <a:srcRect b="13300"/>
          <a:stretch/>
        </p:blipFill>
        <p:spPr>
          <a:xfrm>
            <a:off x="7797106" y="1596857"/>
            <a:ext cx="2223070" cy="2890394"/>
          </a:xfrm>
          <a:prstGeom prst="rect">
            <a:avLst/>
          </a:prstGeom>
          <a:ln>
            <a:solidFill>
              <a:schemeClr val="tx1">
                <a:lumMod val="50000"/>
                <a:lumOff val="50000"/>
              </a:schemeClr>
            </a:solidFill>
          </a:ln>
        </p:spPr>
      </p:pic>
      <p:pic>
        <p:nvPicPr>
          <p:cNvPr id="10" name="Picture 9" descr="A screenshot of a cell phone&#10;&#10;Description generated with very high confidence">
            <a:extLst>
              <a:ext uri="{FF2B5EF4-FFF2-40B4-BE49-F238E27FC236}">
                <a16:creationId xmlns:a16="http://schemas.microsoft.com/office/drawing/2014/main" id="{191DE69C-DB94-4848-A9E0-32841D776348}"/>
              </a:ext>
            </a:extLst>
          </p:cNvPr>
          <p:cNvPicPr>
            <a:picLocks noChangeAspect="1"/>
          </p:cNvPicPr>
          <p:nvPr/>
        </p:nvPicPr>
        <p:blipFill>
          <a:blip r:embed="rId5"/>
          <a:stretch>
            <a:fillRect/>
          </a:stretch>
        </p:blipFill>
        <p:spPr>
          <a:xfrm>
            <a:off x="9365303" y="2459419"/>
            <a:ext cx="2739481" cy="1349649"/>
          </a:xfrm>
          <a:prstGeom prst="rect">
            <a:avLst/>
          </a:prstGeom>
          <a:ln>
            <a:solidFill>
              <a:schemeClr val="tx1">
                <a:lumMod val="50000"/>
                <a:lumOff val="50000"/>
              </a:schemeClr>
            </a:solidFill>
          </a:ln>
        </p:spPr>
      </p:pic>
      <p:grpSp>
        <p:nvGrpSpPr>
          <p:cNvPr id="25" name="Group 24">
            <a:extLst>
              <a:ext uri="{FF2B5EF4-FFF2-40B4-BE49-F238E27FC236}">
                <a16:creationId xmlns:a16="http://schemas.microsoft.com/office/drawing/2014/main" id="{F63D3015-9407-6D4E-BAC7-70F99B2818B2}"/>
              </a:ext>
            </a:extLst>
          </p:cNvPr>
          <p:cNvGrpSpPr/>
          <p:nvPr/>
        </p:nvGrpSpPr>
        <p:grpSpPr>
          <a:xfrm>
            <a:off x="824383" y="1645682"/>
            <a:ext cx="5369652" cy="3896194"/>
            <a:chOff x="824383" y="1816651"/>
            <a:chExt cx="5369652" cy="3896194"/>
          </a:xfrm>
        </p:grpSpPr>
        <p:sp>
          <p:nvSpPr>
            <p:cNvPr id="26" name="Text Placeholder 4">
              <a:extLst>
                <a:ext uri="{FF2B5EF4-FFF2-40B4-BE49-F238E27FC236}">
                  <a16:creationId xmlns:a16="http://schemas.microsoft.com/office/drawing/2014/main" id="{E8E1AFA2-18B3-624B-BF5C-6EB1F68ED29C}"/>
                </a:ext>
              </a:extLst>
            </p:cNvPr>
            <p:cNvSpPr txBox="1">
              <a:spLocks/>
            </p:cNvSpPr>
            <p:nvPr/>
          </p:nvSpPr>
          <p:spPr>
            <a:xfrm>
              <a:off x="824383" y="1816651"/>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Tool</a:t>
              </a:r>
            </a:p>
          </p:txBody>
        </p:sp>
        <p:sp>
          <p:nvSpPr>
            <p:cNvPr id="27" name="Text Placeholder 5">
              <a:extLst>
                <a:ext uri="{FF2B5EF4-FFF2-40B4-BE49-F238E27FC236}">
                  <a16:creationId xmlns:a16="http://schemas.microsoft.com/office/drawing/2014/main" id="{0246E260-7F34-A947-9F3B-E439C9B42F39}"/>
                </a:ext>
              </a:extLst>
            </p:cNvPr>
            <p:cNvSpPr txBox="1">
              <a:spLocks/>
            </p:cNvSpPr>
            <p:nvPr/>
          </p:nvSpPr>
          <p:spPr>
            <a:xfrm>
              <a:off x="854118" y="2268178"/>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DevOps </a:t>
              </a:r>
              <a:br>
                <a:rPr lang="en-US" sz="4000" b="1">
                  <a:latin typeface="Segoe UI "/>
                </a:rPr>
              </a:br>
              <a:r>
                <a:rPr lang="en-US" sz="4000" b="1">
                  <a:latin typeface="Segoe UI "/>
                </a:rPr>
                <a:t>Plan Generator</a:t>
              </a:r>
            </a:p>
          </p:txBody>
        </p:sp>
        <p:sp>
          <p:nvSpPr>
            <p:cNvPr id="28" name="Text Placeholder 6">
              <a:extLst>
                <a:ext uri="{FF2B5EF4-FFF2-40B4-BE49-F238E27FC236}">
                  <a16:creationId xmlns:a16="http://schemas.microsoft.com/office/drawing/2014/main" id="{315C90C0-1783-3C4D-BE10-7FE49DA027FF}"/>
                </a:ext>
              </a:extLst>
            </p:cNvPr>
            <p:cNvSpPr txBox="1">
              <a:spLocks/>
            </p:cNvSpPr>
            <p:nvPr/>
          </p:nvSpPr>
          <p:spPr>
            <a:xfrm>
              <a:off x="865905" y="3564999"/>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latin typeface="Segoe UI Semilight" panose="020B0402040204020203" pitchFamily="34" charset="0"/>
                  <a:cs typeface="Segoe UI Semilight" panose="020B0402040204020203" pitchFamily="34" charset="0"/>
                </a:rPr>
                <a:t>Leverage Azure DevOps to log and track your cloud adoption plan</a:t>
              </a:r>
            </a:p>
            <a:p>
              <a:pPr marL="0" indent="0">
                <a:buFont typeface="Arial" panose="020B0604020202020204" pitchFamily="34" charset="0"/>
                <a:buNone/>
              </a:pPr>
              <a:endParaRPr lang="en-US" sz="2400">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2400">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1800"/>
            </a:p>
          </p:txBody>
        </p:sp>
        <p:sp>
          <p:nvSpPr>
            <p:cNvPr id="29" name="Text Placeholder 7">
              <a:extLst>
                <a:ext uri="{FF2B5EF4-FFF2-40B4-BE49-F238E27FC236}">
                  <a16:creationId xmlns:a16="http://schemas.microsoft.com/office/drawing/2014/main" id="{5E3F9F22-526F-4E4D-BE6A-6914AFEC6C5A}"/>
                </a:ext>
              </a:extLst>
            </p:cNvPr>
            <p:cNvSpPr txBox="1">
              <a:spLocks/>
            </p:cNvSpPr>
            <p:nvPr/>
          </p:nvSpPr>
          <p:spPr>
            <a:xfrm>
              <a:off x="865905" y="5184824"/>
              <a:ext cx="5328130" cy="528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0078D4"/>
                  </a:solidFill>
                  <a:hlinkClick r:id="rId6">
                    <a:extLst>
                      <a:ext uri="{A12FA001-AC4F-418D-AE19-62706E023703}">
                        <ahyp:hlinkClr xmlns:ahyp="http://schemas.microsoft.com/office/drawing/2018/hyperlinkcolor" val="tx"/>
                      </a:ext>
                    </a:extLst>
                  </a:hlinkClick>
                </a:rPr>
                <a:t>Cloud adoption plan + Azure DevOps</a:t>
              </a:r>
              <a:endParaRPr lang="en-US" sz="2000">
                <a:solidFill>
                  <a:srgbClr val="0078D4"/>
                </a:solidFill>
              </a:endParaRPr>
            </a:p>
          </p:txBody>
        </p:sp>
      </p:grpSp>
    </p:spTree>
    <p:extLst>
      <p:ext uri="{BB962C8B-B14F-4D97-AF65-F5344CB8AC3E}">
        <p14:creationId xmlns:p14="http://schemas.microsoft.com/office/powerpoint/2010/main" val="347479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91F28E-FB4A-407C-83E3-758310A16A3A}"/>
              </a:ext>
            </a:extLst>
          </p:cNvPr>
          <p:cNvPicPr>
            <a:picLocks noChangeAspect="1"/>
          </p:cNvPicPr>
          <p:nvPr/>
        </p:nvPicPr>
        <p:blipFill>
          <a:blip r:embed="rId3"/>
          <a:stretch>
            <a:fillRect/>
          </a:stretch>
        </p:blipFill>
        <p:spPr>
          <a:xfrm>
            <a:off x="6762750" y="1171575"/>
            <a:ext cx="5429250" cy="4514850"/>
          </a:xfrm>
          <a:prstGeom prst="rect">
            <a:avLst/>
          </a:prstGeom>
        </p:spPr>
      </p:pic>
      <p:pic>
        <p:nvPicPr>
          <p:cNvPr id="16" name="Picture 15">
            <a:extLst>
              <a:ext uri="{FF2B5EF4-FFF2-40B4-BE49-F238E27FC236}">
                <a16:creationId xmlns:a16="http://schemas.microsoft.com/office/drawing/2014/main" id="{D0A408B3-59CC-4A23-BC89-D9BECEA20D69}"/>
              </a:ext>
            </a:extLst>
          </p:cNvPr>
          <p:cNvPicPr>
            <a:picLocks noChangeAspect="1"/>
          </p:cNvPicPr>
          <p:nvPr/>
        </p:nvPicPr>
        <p:blipFill rotWithShape="1">
          <a:blip r:embed="rId4"/>
          <a:srcRect b="8487"/>
          <a:stretch/>
        </p:blipFill>
        <p:spPr>
          <a:xfrm>
            <a:off x="7624119" y="1357681"/>
            <a:ext cx="4567882" cy="3387314"/>
          </a:xfrm>
          <a:prstGeom prst="rect">
            <a:avLst/>
          </a:prstGeom>
          <a:ln>
            <a:noFill/>
          </a:ln>
          <a:effectLst>
            <a:outerShdw blurRad="292100" dist="139700" dir="2700000" algn="tl" rotWithShape="0">
              <a:srgbClr val="333333">
                <a:alpha val="65000"/>
              </a:srgbClr>
            </a:outerShdw>
          </a:effectLst>
        </p:spPr>
      </p:pic>
      <p:sp>
        <p:nvSpPr>
          <p:cNvPr id="7" name="Text Placeholder 13">
            <a:extLst>
              <a:ext uri="{FF2B5EF4-FFF2-40B4-BE49-F238E27FC236}">
                <a16:creationId xmlns:a16="http://schemas.microsoft.com/office/drawing/2014/main" id="{850D0662-7C1A-4482-97E5-E53721454BF2}"/>
              </a:ext>
            </a:extLst>
          </p:cNvPr>
          <p:cNvSpPr txBox="1">
            <a:spLocks/>
          </p:cNvSpPr>
          <p:nvPr/>
        </p:nvSpPr>
        <p:spPr>
          <a:xfrm>
            <a:off x="884251" y="1036297"/>
            <a:ext cx="5041169"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8D4"/>
                </a:solidFill>
                <a:latin typeface="Segoe UI Semibold" panose="020B0702040204020203" pitchFamily="34" charset="0"/>
                <a:cs typeface="Segoe UI Semibold" panose="020B0702040204020203" pitchFamily="34" charset="0"/>
              </a:rPr>
              <a:t>Tool</a:t>
            </a:r>
          </a:p>
        </p:txBody>
      </p:sp>
      <p:sp>
        <p:nvSpPr>
          <p:cNvPr id="11" name="Text Placeholder 5">
            <a:extLst>
              <a:ext uri="{FF2B5EF4-FFF2-40B4-BE49-F238E27FC236}">
                <a16:creationId xmlns:a16="http://schemas.microsoft.com/office/drawing/2014/main" id="{6E176869-297C-48AE-99E6-F381D5361EC1}"/>
              </a:ext>
            </a:extLst>
          </p:cNvPr>
          <p:cNvSpPr txBox="1">
            <a:spLocks/>
          </p:cNvSpPr>
          <p:nvPr/>
        </p:nvSpPr>
        <p:spPr>
          <a:xfrm>
            <a:off x="875376" y="1542101"/>
            <a:ext cx="5429250" cy="7393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a:latin typeface="Segoe UI "/>
              </a:rPr>
              <a:t>Landing zones</a:t>
            </a:r>
          </a:p>
        </p:txBody>
      </p:sp>
      <p:sp>
        <p:nvSpPr>
          <p:cNvPr id="21" name="Text Placeholder 7">
            <a:extLst>
              <a:ext uri="{FF2B5EF4-FFF2-40B4-BE49-F238E27FC236}">
                <a16:creationId xmlns:a16="http://schemas.microsoft.com/office/drawing/2014/main" id="{1F1CFEDB-EB3F-4EBA-B986-3645AE716999}"/>
              </a:ext>
            </a:extLst>
          </p:cNvPr>
          <p:cNvSpPr txBox="1">
            <a:spLocks/>
          </p:cNvSpPr>
          <p:nvPr/>
        </p:nvSpPr>
        <p:spPr>
          <a:xfrm>
            <a:off x="915342" y="4335361"/>
            <a:ext cx="5429250" cy="1705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Segoe UI" panose="020B0502040204020203" pitchFamily="34" charset="0"/>
                <a:hlinkClick r:id="rId5"/>
              </a:rPr>
              <a:t>F</a:t>
            </a:r>
            <a:r>
              <a:rPr lang="en-US" sz="2000" b="0" i="0" u="none" strike="noStrike">
                <a:effectLst/>
                <a:latin typeface="Segoe UI" panose="020B0502040204020203" pitchFamily="34" charset="0"/>
                <a:hlinkClick r:id="rId5"/>
              </a:rPr>
              <a:t>oundation blueprint</a:t>
            </a:r>
            <a:endParaRPr lang="en-US" sz="2000" b="0" i="0" u="none" strike="noStrike">
              <a:effectLst/>
              <a:latin typeface="Segoe UI" panose="020B0502040204020203" pitchFamily="34" charset="0"/>
            </a:endParaRPr>
          </a:p>
          <a:p>
            <a:pPr marL="0" indent="0">
              <a:buNone/>
            </a:pPr>
            <a:r>
              <a:rPr lang="en-US" sz="2000" b="0" i="0" u="none" strike="noStrike">
                <a:effectLst/>
                <a:latin typeface="Segoe UI" panose="020B0502040204020203" pitchFamily="34" charset="0"/>
                <a:hlinkClick r:id="rId6"/>
              </a:rPr>
              <a:t>Migration landing zone blueprint</a:t>
            </a:r>
            <a:endParaRPr lang="en-US" sz="2000">
              <a:latin typeface="Segoe UI" panose="020B0502040204020203" pitchFamily="34" charset="0"/>
              <a:hlinkClick r:id="rId7"/>
            </a:endParaRPr>
          </a:p>
          <a:p>
            <a:pPr marL="0" indent="0">
              <a:buNone/>
            </a:pPr>
            <a:r>
              <a:rPr lang="en-US" sz="2000" b="0" i="0" u="none" strike="noStrike">
                <a:effectLst/>
                <a:latin typeface="Segoe UI" panose="020B0502040204020203" pitchFamily="34" charset="0"/>
                <a:hlinkClick r:id="rId7"/>
              </a:rPr>
              <a:t>Terraform landing zone blueprint</a:t>
            </a:r>
            <a:br>
              <a:rPr lang="en-US" sz="2000">
                <a:solidFill>
                  <a:srgbClr val="0070C0"/>
                </a:solidFill>
              </a:rPr>
            </a:br>
            <a:endParaRPr lang="en-US" sz="2000"/>
          </a:p>
        </p:txBody>
      </p:sp>
      <p:sp>
        <p:nvSpPr>
          <p:cNvPr id="23" name="TextBox 22">
            <a:extLst>
              <a:ext uri="{FF2B5EF4-FFF2-40B4-BE49-F238E27FC236}">
                <a16:creationId xmlns:a16="http://schemas.microsoft.com/office/drawing/2014/main" id="{81EF3937-B64F-4DD5-8B3C-BA2FB345B665}"/>
              </a:ext>
            </a:extLst>
          </p:cNvPr>
          <p:cNvSpPr txBox="1"/>
          <p:nvPr/>
        </p:nvSpPr>
        <p:spPr>
          <a:xfrm>
            <a:off x="875376" y="2187075"/>
            <a:ext cx="5429250" cy="1569660"/>
          </a:xfrm>
          <a:prstGeom prst="rect">
            <a:avLst/>
          </a:prstGeom>
          <a:noFill/>
        </p:spPr>
        <p:txBody>
          <a:bodyPr wrap="square">
            <a:spAutoFit/>
          </a:bodyPr>
          <a:lstStyle/>
          <a:p>
            <a:r>
              <a:rPr lang="en-US" sz="2400" b="0" i="0">
                <a:solidFill>
                  <a:srgbClr val="171717"/>
                </a:solidFill>
                <a:effectLst/>
                <a:latin typeface="Segoe UI Semilight" panose="020B0402040204020203" pitchFamily="34" charset="0"/>
                <a:cs typeface="Segoe UI Semilight" panose="020B0402040204020203" pitchFamily="34" charset="0"/>
              </a:rPr>
              <a:t>Host your workloads, pre-provisioned through code. Including foundational capabilities using defined set of cloud services and best practices.</a:t>
            </a:r>
            <a:endParaRPr lang="en-US" sz="24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78694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872802" y="16597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Setup Guide</a:t>
            </a:r>
          </a:p>
        </p:txBody>
      </p:sp>
      <p:sp>
        <p:nvSpPr>
          <p:cNvPr id="12" name="Text Placeholder 6">
            <a:extLst>
              <a:ext uri="{FF2B5EF4-FFF2-40B4-BE49-F238E27FC236}">
                <a16:creationId xmlns:a16="http://schemas.microsoft.com/office/drawing/2014/main" id="{0E63855D-1A72-DF4A-9E43-324E322869BB}"/>
              </a:ext>
            </a:extLst>
          </p:cNvPr>
          <p:cNvSpPr txBox="1">
            <a:spLocks/>
          </p:cNvSpPr>
          <p:nvPr/>
        </p:nvSpPr>
        <p:spPr>
          <a:xfrm>
            <a:off x="865905" y="2922976"/>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i="0">
                <a:solidFill>
                  <a:srgbClr val="000000"/>
                </a:solidFill>
                <a:effectLst/>
                <a:latin typeface="Segoe UI Semilight" panose="020B0402040204020203" pitchFamily="34" charset="0"/>
                <a:cs typeface="Segoe UI Semilight" panose="020B0402040204020203" pitchFamily="34" charset="0"/>
              </a:rPr>
              <a:t>Step-by-step guidance to help admins plan, set up, and secure Azure for your organization</a:t>
            </a:r>
            <a:endParaRPr lang="en-US" sz="2000">
              <a:latin typeface="Segoe UI Semilight" panose="020B0402040204020203"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4230A7F7-F9DD-4167-B41F-438C951CA940}"/>
              </a:ext>
            </a:extLst>
          </p:cNvPr>
          <p:cNvPicPr>
            <a:picLocks noChangeAspect="1"/>
          </p:cNvPicPr>
          <p:nvPr/>
        </p:nvPicPr>
        <p:blipFill>
          <a:blip r:embed="rId3"/>
          <a:stretch>
            <a:fillRect/>
          </a:stretch>
        </p:blipFill>
        <p:spPr>
          <a:xfrm>
            <a:off x="7635053" y="1371600"/>
            <a:ext cx="4556948" cy="3393831"/>
          </a:xfrm>
          <a:prstGeom prst="rect">
            <a:avLst/>
          </a:prstGeom>
        </p:spPr>
      </p:pic>
      <p:sp>
        <p:nvSpPr>
          <p:cNvPr id="10" name="TextBox 9">
            <a:extLst>
              <a:ext uri="{FF2B5EF4-FFF2-40B4-BE49-F238E27FC236}">
                <a16:creationId xmlns:a16="http://schemas.microsoft.com/office/drawing/2014/main" id="{C8440FD2-F453-4D3E-84E5-4F38F0CC0099}"/>
              </a:ext>
            </a:extLst>
          </p:cNvPr>
          <p:cNvSpPr txBox="1"/>
          <p:nvPr/>
        </p:nvSpPr>
        <p:spPr>
          <a:xfrm>
            <a:off x="891353" y="4810680"/>
            <a:ext cx="6743700" cy="523220"/>
          </a:xfrm>
          <a:prstGeom prst="rect">
            <a:avLst/>
          </a:prstGeom>
          <a:noFill/>
        </p:spPr>
        <p:txBody>
          <a:bodyPr wrap="square">
            <a:spAutoFit/>
          </a:bodyPr>
          <a:lstStyle/>
          <a:p>
            <a:r>
              <a:rPr lang="en-US" sz="2800" b="0" i="0" u="none" strike="noStrike">
                <a:solidFill>
                  <a:srgbClr val="0062AF"/>
                </a:solidFill>
                <a:effectLst/>
                <a:latin typeface="Calibri" panose="020F0502020204030204" pitchFamily="34" charset="0"/>
                <a:cs typeface="Calibri" panose="020F0502020204030204" pitchFamily="34" charset="0"/>
                <a:hlinkClick r:id="rId4"/>
              </a:rPr>
              <a:t>aka.ms/adopt/</a:t>
            </a:r>
            <a:r>
              <a:rPr lang="en-US" sz="2800" b="0" i="0" u="none" strike="noStrike" err="1">
                <a:solidFill>
                  <a:srgbClr val="0062AF"/>
                </a:solidFill>
                <a:effectLst/>
                <a:latin typeface="Calibri" panose="020F0502020204030204" pitchFamily="34" charset="0"/>
                <a:cs typeface="Calibri" panose="020F0502020204030204" pitchFamily="34" charset="0"/>
                <a:hlinkClick r:id="rId4"/>
              </a:rPr>
              <a:t>setupguide</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2682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863926" y="1431155"/>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55051" y="18826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Migration Guide</a:t>
            </a:r>
          </a:p>
        </p:txBody>
      </p:sp>
      <p:sp>
        <p:nvSpPr>
          <p:cNvPr id="7" name="TextBox 6">
            <a:extLst>
              <a:ext uri="{FF2B5EF4-FFF2-40B4-BE49-F238E27FC236}">
                <a16:creationId xmlns:a16="http://schemas.microsoft.com/office/drawing/2014/main" id="{7E9A2F02-FD24-4F15-B076-BC12D298FFB2}"/>
              </a:ext>
            </a:extLst>
          </p:cNvPr>
          <p:cNvSpPr txBox="1"/>
          <p:nvPr/>
        </p:nvSpPr>
        <p:spPr>
          <a:xfrm>
            <a:off x="855051" y="3408706"/>
            <a:ext cx="4574199" cy="1569660"/>
          </a:xfrm>
          <a:prstGeom prst="rect">
            <a:avLst/>
          </a:prstGeom>
          <a:noFill/>
        </p:spPr>
        <p:txBody>
          <a:bodyPr wrap="square">
            <a:spAutoFit/>
          </a:bodyPr>
          <a:lstStyle/>
          <a:p>
            <a:r>
              <a:rPr lang="en-US" sz="2400" b="0" i="0">
                <a:solidFill>
                  <a:srgbClr val="000000"/>
                </a:solidFill>
                <a:effectLst/>
                <a:latin typeface="Segoe UI Semilight" panose="020B0402040204020203" pitchFamily="34" charset="0"/>
                <a:cs typeface="Segoe UI Semilight" panose="020B0402040204020203" pitchFamily="34" charset="0"/>
              </a:rPr>
              <a:t>Step-by-step guidance to help assess your current environment, prepare for migration, and make the shift to Azure</a:t>
            </a:r>
            <a:endParaRPr lang="en-US" sz="240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3E52D4FA-7B39-465C-9328-E7AE52E7B131}"/>
              </a:ext>
            </a:extLst>
          </p:cNvPr>
          <p:cNvSpPr txBox="1"/>
          <p:nvPr/>
        </p:nvSpPr>
        <p:spPr>
          <a:xfrm>
            <a:off x="1015512" y="5317093"/>
            <a:ext cx="6743700" cy="523220"/>
          </a:xfrm>
          <a:prstGeom prst="rect">
            <a:avLst/>
          </a:prstGeom>
          <a:noFill/>
        </p:spPr>
        <p:txBody>
          <a:bodyPr wrap="square">
            <a:spAutoFit/>
          </a:bodyPr>
          <a:lstStyle/>
          <a:p>
            <a:r>
              <a:rPr lang="en-US" sz="2800" b="0" i="0" u="none" strike="noStrike">
                <a:solidFill>
                  <a:srgbClr val="0062AF"/>
                </a:solidFill>
                <a:effectLst/>
                <a:latin typeface="Segoe UI" panose="020B0502040204020203" pitchFamily="34" charset="0"/>
                <a:hlinkClick r:id="rId3"/>
              </a:rPr>
              <a:t>aka.ms/adopt/</a:t>
            </a:r>
            <a:r>
              <a:rPr lang="en-US" sz="2800" b="0" i="0" u="none" strike="noStrike" err="1">
                <a:solidFill>
                  <a:srgbClr val="0062AF"/>
                </a:solidFill>
                <a:effectLst/>
                <a:latin typeface="Segoe UI" panose="020B0502040204020203" pitchFamily="34" charset="0"/>
                <a:hlinkClick r:id="rId3"/>
              </a:rPr>
              <a:t>migrationguide</a:t>
            </a:r>
            <a:endParaRPr lang="en-US" sz="2800"/>
          </a:p>
        </p:txBody>
      </p:sp>
      <p:pic>
        <p:nvPicPr>
          <p:cNvPr id="4" name="Picture 3">
            <a:extLst>
              <a:ext uri="{FF2B5EF4-FFF2-40B4-BE49-F238E27FC236}">
                <a16:creationId xmlns:a16="http://schemas.microsoft.com/office/drawing/2014/main" id="{28B5B662-B485-49F1-896B-515FFCDAD51C}"/>
              </a:ext>
            </a:extLst>
          </p:cNvPr>
          <p:cNvPicPr>
            <a:picLocks noChangeAspect="1"/>
          </p:cNvPicPr>
          <p:nvPr/>
        </p:nvPicPr>
        <p:blipFill>
          <a:blip r:embed="rId4"/>
          <a:stretch>
            <a:fillRect/>
          </a:stretch>
        </p:blipFill>
        <p:spPr>
          <a:xfrm>
            <a:off x="7603743" y="1301261"/>
            <a:ext cx="4588257" cy="3481753"/>
          </a:xfrm>
          <a:prstGeom prst="rect">
            <a:avLst/>
          </a:prstGeom>
        </p:spPr>
      </p:pic>
    </p:spTree>
    <p:extLst>
      <p:ext uri="{BB962C8B-B14F-4D97-AF65-F5344CB8AC3E}">
        <p14:creationId xmlns:p14="http://schemas.microsoft.com/office/powerpoint/2010/main" val="3602041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754095D-5311-45F1-864F-DDDE1AEA6184}"/>
              </a:ext>
            </a:extLst>
          </p:cNvPr>
          <p:cNvPicPr>
            <a:picLocks noChangeAspect="1"/>
          </p:cNvPicPr>
          <p:nvPr/>
        </p:nvPicPr>
        <p:blipFill>
          <a:blip r:embed="rId2"/>
          <a:stretch>
            <a:fillRect/>
          </a:stretch>
        </p:blipFill>
        <p:spPr>
          <a:xfrm>
            <a:off x="6762750" y="1171575"/>
            <a:ext cx="5429250" cy="4514850"/>
          </a:xfrm>
          <a:prstGeom prst="rect">
            <a:avLst/>
          </a:prstGeom>
        </p:spPr>
      </p:pic>
      <p:sp>
        <p:nvSpPr>
          <p:cNvPr id="8" name="Text Placeholder 4">
            <a:extLst>
              <a:ext uri="{FF2B5EF4-FFF2-40B4-BE49-F238E27FC236}">
                <a16:creationId xmlns:a16="http://schemas.microsoft.com/office/drawing/2014/main" id="{5D4645EF-DBE9-F845-93F8-6DB2730E1BA1}"/>
              </a:ext>
            </a:extLst>
          </p:cNvPr>
          <p:cNvSpPr txBox="1">
            <a:spLocks/>
          </p:cNvSpPr>
          <p:nvPr/>
        </p:nvSpPr>
        <p:spPr>
          <a:xfrm>
            <a:off x="1015512" y="1749310"/>
            <a:ext cx="4777277" cy="6427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8D4"/>
                </a:solidFill>
                <a:latin typeface="Segoe UI Semibold" panose="020B0702040204020203" pitchFamily="34" charset="0"/>
                <a:cs typeface="Segoe UI Semibold" panose="020B0702040204020203" pitchFamily="34" charset="0"/>
              </a:rPr>
              <a:t>Resource</a:t>
            </a:r>
          </a:p>
        </p:txBody>
      </p:sp>
      <p:sp>
        <p:nvSpPr>
          <p:cNvPr id="9" name="Text Placeholder 5">
            <a:extLst>
              <a:ext uri="{FF2B5EF4-FFF2-40B4-BE49-F238E27FC236}">
                <a16:creationId xmlns:a16="http://schemas.microsoft.com/office/drawing/2014/main" id="{D22E9FBB-8FF3-FB4C-9D26-2FD68355D06C}"/>
              </a:ext>
            </a:extLst>
          </p:cNvPr>
          <p:cNvSpPr txBox="1">
            <a:spLocks/>
          </p:cNvSpPr>
          <p:nvPr/>
        </p:nvSpPr>
        <p:spPr>
          <a:xfrm>
            <a:off x="863927" y="2111283"/>
            <a:ext cx="4777277" cy="1297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a:latin typeface="Segoe UI "/>
              </a:rPr>
              <a:t>Azure Innovation Guide</a:t>
            </a:r>
          </a:p>
        </p:txBody>
      </p:sp>
      <p:sp>
        <p:nvSpPr>
          <p:cNvPr id="12" name="Text Placeholder 6">
            <a:extLst>
              <a:ext uri="{FF2B5EF4-FFF2-40B4-BE49-F238E27FC236}">
                <a16:creationId xmlns:a16="http://schemas.microsoft.com/office/drawing/2014/main" id="{0E63855D-1A72-DF4A-9E43-324E322869BB}"/>
              </a:ext>
            </a:extLst>
          </p:cNvPr>
          <p:cNvSpPr txBox="1">
            <a:spLocks/>
          </p:cNvSpPr>
          <p:nvPr/>
        </p:nvSpPr>
        <p:spPr>
          <a:xfrm>
            <a:off x="863926" y="3449295"/>
            <a:ext cx="4777277" cy="12672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0" i="0">
                <a:solidFill>
                  <a:srgbClr val="000000"/>
                </a:solidFill>
                <a:effectLst/>
                <a:latin typeface="Segoe UI Semilight" panose="020B0402040204020203" pitchFamily="34" charset="0"/>
                <a:cs typeface="Segoe UI Semilight" panose="020B0402040204020203" pitchFamily="34" charset="0"/>
              </a:rPr>
              <a:t>Step-by-step guidance to help build innovative solutions leveraging Azure platform capabilities</a:t>
            </a:r>
            <a:endParaRPr lang="en-US" i="0">
              <a:solidFill>
                <a:srgbClr val="000000"/>
              </a:solidFill>
              <a:effectLst/>
              <a:latin typeface="Segoe UI Semilight" panose="020B0402040204020203" pitchFamily="34" charset="0"/>
              <a:cs typeface="Segoe UI Semilight" panose="020B0402040204020203" pitchFamily="34" charset="0"/>
            </a:endParaRPr>
          </a:p>
          <a:p>
            <a:pPr marL="0" indent="0">
              <a:buFont typeface="Arial" panose="020B0604020202020204" pitchFamily="34" charset="0"/>
              <a:buNone/>
            </a:pPr>
            <a:endParaRPr lang="en-US" sz="200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3F5F4436-5C4B-4D4E-9C5E-CB86CB258517}"/>
              </a:ext>
            </a:extLst>
          </p:cNvPr>
          <p:cNvSpPr txBox="1"/>
          <p:nvPr/>
        </p:nvSpPr>
        <p:spPr>
          <a:xfrm>
            <a:off x="845567" y="5345646"/>
            <a:ext cx="6743700" cy="523220"/>
          </a:xfrm>
          <a:prstGeom prst="rect">
            <a:avLst/>
          </a:prstGeom>
          <a:noFill/>
        </p:spPr>
        <p:txBody>
          <a:bodyPr wrap="square">
            <a:spAutoFit/>
          </a:bodyPr>
          <a:lstStyle/>
          <a:p>
            <a:r>
              <a:rPr lang="en-US" sz="2800" b="0" i="0" u="none" strike="noStrike">
                <a:solidFill>
                  <a:srgbClr val="0062AF"/>
                </a:solidFill>
                <a:effectLst/>
                <a:latin typeface="Segoe UI" panose="020B0502040204020203" pitchFamily="34" charset="0"/>
                <a:hlinkClick r:id="rId3"/>
              </a:rPr>
              <a:t>aka.ms/adopt/</a:t>
            </a:r>
            <a:r>
              <a:rPr lang="en-US" sz="2800" b="0" i="0" u="none" strike="noStrike" err="1">
                <a:solidFill>
                  <a:srgbClr val="0062AF"/>
                </a:solidFill>
                <a:effectLst/>
                <a:latin typeface="Segoe UI" panose="020B0502040204020203" pitchFamily="34" charset="0"/>
                <a:hlinkClick r:id="rId3"/>
              </a:rPr>
              <a:t>innovationguide</a:t>
            </a:r>
            <a:endParaRPr lang="en-US" sz="2800"/>
          </a:p>
        </p:txBody>
      </p:sp>
      <p:pic>
        <p:nvPicPr>
          <p:cNvPr id="3" name="Picture 2">
            <a:extLst>
              <a:ext uri="{FF2B5EF4-FFF2-40B4-BE49-F238E27FC236}">
                <a16:creationId xmlns:a16="http://schemas.microsoft.com/office/drawing/2014/main" id="{0A68E4D2-5573-4CD0-86E0-26A770B26490}"/>
              </a:ext>
            </a:extLst>
          </p:cNvPr>
          <p:cNvPicPr>
            <a:picLocks noChangeAspect="1"/>
          </p:cNvPicPr>
          <p:nvPr/>
        </p:nvPicPr>
        <p:blipFill>
          <a:blip r:embed="rId4"/>
          <a:stretch>
            <a:fillRect/>
          </a:stretch>
        </p:blipFill>
        <p:spPr>
          <a:xfrm>
            <a:off x="7589267" y="1354016"/>
            <a:ext cx="4602733" cy="3415285"/>
          </a:xfrm>
          <a:prstGeom prst="rect">
            <a:avLst/>
          </a:prstGeom>
        </p:spPr>
      </p:pic>
    </p:spTree>
    <p:extLst>
      <p:ext uri="{BB962C8B-B14F-4D97-AF65-F5344CB8AC3E}">
        <p14:creationId xmlns:p14="http://schemas.microsoft.com/office/powerpoint/2010/main" val="196632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Lst>
          </p:cNvPr>
          <p:cNvGrpSpPr/>
          <p:nvPr/>
        </p:nvGrpSpPr>
        <p:grpSpPr>
          <a:xfrm>
            <a:off x="744002" y="2174613"/>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defTabSz="914367">
                <a:defRPr/>
              </a:pPr>
              <a:r>
                <a:rPr lang="en-US" sz="1600">
                  <a:gradFill>
                    <a:gsLst>
                      <a:gs pos="0">
                        <a:srgbClr val="FFFFFF"/>
                      </a:gs>
                      <a:gs pos="100000">
                        <a:srgbClr val="FFFFFF"/>
                      </a:gs>
                    </a:gsLst>
                    <a:lin ang="18900000" scaled="1"/>
                  </a:gradFill>
                  <a:cs typeface="Segoe UI" panose="020B0502040204020203" pitchFamily="34" charset="0"/>
                </a:rPr>
                <a:t>of business leaders see digital transformation as a way of sparking innovation and finding efficiencies</a:t>
              </a:r>
              <a:r>
                <a:rPr lang="en-US" sz="1200" baseline="70000">
                  <a:gradFill>
                    <a:gsLst>
                      <a:gs pos="0">
                        <a:srgbClr val="FFFFFF"/>
                      </a:gs>
                      <a:gs pos="100000">
                        <a:srgbClr val="FFFFFF"/>
                      </a:gs>
                    </a:gsLst>
                    <a:lin ang="18900000" scaled="1"/>
                  </a:gradFill>
                  <a:cs typeface="Segoe UI" panose="020B0502040204020203" pitchFamily="34" charset="0"/>
                </a:rPr>
                <a:t>1</a:t>
              </a:r>
              <a:r>
                <a:rPr lang="en-US" sz="1600">
                  <a:gradFill>
                    <a:gsLst>
                      <a:gs pos="0">
                        <a:srgbClr val="FFFFFF"/>
                      </a:gs>
                      <a:gs pos="100000">
                        <a:srgbClr val="FFFFFF"/>
                      </a:gs>
                    </a:gsLst>
                    <a:lin ang="18900000" scaled="1"/>
                  </a:gradFill>
                  <a:cs typeface="Segoe UI" panose="020B0502040204020203" pitchFamily="34" charset="0"/>
                </a:rPr>
                <a:t> </a:t>
              </a:r>
            </a:p>
          </p:txBody>
        </p:sp>
      </p:grpSp>
      <p:sp>
        <p:nvSpPr>
          <p:cNvPr id="59" name="TextBox 58">
            <a:extLst>
              <a:ext uri="{FF2B5EF4-FFF2-40B4-BE49-F238E27FC236}">
                <a16:creationId xmlns:a16="http://schemas.microsoft.com/office/drawing/2014/main" id="{983D953C-5332-4032-8420-2FD6D46C27A1}"/>
              </a:ext>
            </a:extLst>
          </p:cNvPr>
          <p:cNvSpPr txBox="1"/>
          <p:nvPr/>
        </p:nvSpPr>
        <p:spPr>
          <a:xfrm>
            <a:off x="723455" y="625886"/>
            <a:ext cx="5241736" cy="615553"/>
          </a:xfrm>
          <a:prstGeom prst="rect">
            <a:avLst/>
          </a:prstGeom>
          <a:noFill/>
        </p:spPr>
        <p:txBody>
          <a:bodyPr wrap="square" lIns="0" tIns="0" rIns="0" bIns="0" rtlCol="0">
            <a:spAutoFit/>
          </a:bodyPr>
          <a:lstStyle/>
          <a:p>
            <a:pPr>
              <a:defRPr/>
            </a:pPr>
            <a:r>
              <a:rPr lang="en-US" sz="4000" b="1">
                <a:solidFill>
                  <a:srgbClr val="4BE8FF"/>
                </a:solidFill>
                <a:effectLst>
                  <a:outerShdw blurRad="190500" dist="50800" dir="5400000" algn="ctr" rotWithShape="0">
                    <a:srgbClr val="000000">
                      <a:alpha val="50000"/>
                    </a:srgbClr>
                  </a:outerShdw>
                </a:effectLst>
                <a:latin typeface="Segoe UI Semibold" panose="020B0702040204020203" pitchFamily="34" charset="0"/>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r>
              <a:rPr lang="en-US" sz="800" baseline="70000"/>
              <a:t>1</a:t>
            </a:r>
            <a:r>
              <a:rPr lang="en-US" sz="1200"/>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Lst>
          </p:cNvPr>
          <p:cNvGrpSpPr/>
          <p:nvPr/>
        </p:nvGrpSpPr>
        <p:grpSpPr>
          <a:xfrm>
            <a:off x="7472807" y="2092331"/>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digital </a:t>
              </a:r>
              <a:r>
                <a:rPr lang="en-US" sz="1600" kern="0">
                  <a:gradFill>
                    <a:gsLst>
                      <a:gs pos="0">
                        <a:srgbClr val="FFFFFF"/>
                      </a:gs>
                      <a:gs pos="100000">
                        <a:srgbClr val="FFFFFF"/>
                      </a:gs>
                    </a:gsLst>
                  </a:gradFill>
                  <a:cs typeface="Segoe UI" panose="020B0502040204020203" pitchFamily="34" charset="0"/>
                </a:rPr>
                <a:t>t</a:t>
              </a:r>
              <a:r>
                <a:rPr kumimoji="0" lang="en-US" sz="1600" i="0" u="none" strike="noStrike" kern="0" cap="none" normalizeH="0" noProof="0" err="1">
                  <a:ln>
                    <a:noFill/>
                  </a:ln>
                  <a:gradFill>
                    <a:gsLst>
                      <a:gs pos="0">
                        <a:srgbClr val="FFFFFF"/>
                      </a:gs>
                      <a:gs pos="100000">
                        <a:srgbClr val="FFFFFF"/>
                      </a:gs>
                    </a:gsLst>
                  </a:gradFill>
                  <a:effectLst/>
                  <a:uLnTx/>
                  <a:uFillTx/>
                  <a:cs typeface="Segoe UI" panose="020B0502040204020203" pitchFamily="34" charset="0"/>
                </a:rPr>
                <a:t>ransformation</a:t>
              </a: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 </a:t>
              </a:r>
              <a:b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b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Lst>
          </p:cNvPr>
          <p:cNvGrpSpPr/>
          <p:nvPr/>
        </p:nvGrpSpPr>
        <p:grpSpPr>
          <a:xfrm>
            <a:off x="744002" y="3998867"/>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Lst>
          </p:cNvPr>
          <p:cNvGrpSpPr/>
          <p:nvPr/>
        </p:nvGrpSpPr>
        <p:grpSpPr>
          <a:xfrm>
            <a:off x="7624979" y="3904298"/>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defTabSz="914367" eaLnBrk="1" fontAlgn="auto" latinLnBrk="0" hangingPunct="1">
                <a:lnSpc>
                  <a:spcPct val="100000"/>
                </a:lnSpc>
                <a:spcBef>
                  <a:spcPts val="0"/>
                </a:spcBef>
                <a:spcAft>
                  <a:spcPts val="600"/>
                </a:spcAft>
                <a:buClrTx/>
                <a:buSzTx/>
                <a:buFontTx/>
                <a:buNone/>
                <a:tabLst/>
                <a:defRPr/>
              </a:pP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say they have less than 4 years to complete a digital </a:t>
              </a:r>
              <a:r>
                <a:rPr lang="en-US" sz="1600" kern="0">
                  <a:gradFill>
                    <a:gsLst>
                      <a:gs pos="0">
                        <a:srgbClr val="FFFFFF"/>
                      </a:gs>
                      <a:gs pos="100000">
                        <a:srgbClr val="FFFFFF"/>
                      </a:gs>
                    </a:gsLst>
                  </a:gradFill>
                  <a:cs typeface="Segoe UI" panose="020B0502040204020203" pitchFamily="34" charset="0"/>
                </a:rPr>
                <a:t>t</a:t>
              </a:r>
              <a:r>
                <a:rPr kumimoji="0" lang="en-US" sz="1600" i="0" u="none" strike="noStrike" kern="0" cap="none" normalizeH="0" noProof="0" err="1">
                  <a:ln>
                    <a:noFill/>
                  </a:ln>
                  <a:gradFill>
                    <a:gsLst>
                      <a:gs pos="0">
                        <a:srgbClr val="FFFFFF"/>
                      </a:gs>
                      <a:gs pos="100000">
                        <a:srgbClr val="FFFFFF"/>
                      </a:gs>
                    </a:gsLst>
                  </a:gradFill>
                  <a:effectLst/>
                  <a:uLnTx/>
                  <a:uFillTx/>
                  <a:cs typeface="Segoe UI" panose="020B0502040204020203" pitchFamily="34" charset="0"/>
                </a:rPr>
                <a:t>ransformation</a:t>
              </a:r>
              <a:r>
                <a:rPr kumimoji="0" lang="en-US" sz="1600" i="0" u="none" strike="noStrike" kern="0" cap="none" normalizeH="0" noProof="0">
                  <a:ln>
                    <a:noFill/>
                  </a:ln>
                  <a:gradFill>
                    <a:gsLst>
                      <a:gs pos="0">
                        <a:srgbClr val="FFFFFF"/>
                      </a:gs>
                      <a:gs pos="100000">
                        <a:srgbClr val="FFFFFF"/>
                      </a:gs>
                    </a:gsLst>
                  </a:gradFill>
                  <a:effectLst/>
                  <a:uLnTx/>
                  <a:uFillTx/>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Lst>
          </p:cNvPr>
          <p:cNvPicPr>
            <a:picLocks noChangeAspect="1"/>
          </p:cNvPicPr>
          <p:nvPr/>
        </p:nvPicPr>
        <p:blipFill>
          <a:blip r:embed="rId3"/>
          <a:stretch>
            <a:fillRect/>
          </a:stretch>
        </p:blipFill>
        <p:spPr>
          <a:xfrm flipH="1">
            <a:off x="5179716" y="2459862"/>
            <a:ext cx="1776740" cy="1777399"/>
          </a:xfrm>
          <a:prstGeom prst="rect">
            <a:avLst/>
          </a:prstGeom>
        </p:spPr>
      </p:pic>
      <p:pic>
        <p:nvPicPr>
          <p:cNvPr id="8" name="Graphic 7">
            <a:extLst>
              <a:ext uri="{FF2B5EF4-FFF2-40B4-BE49-F238E27FC236}">
                <a16:creationId xmlns:a16="http://schemas.microsoft.com/office/drawing/2014/main" id="{4AE2A8C5-103C-436C-BF2C-77C5E3F81F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chemeClr val="tx1"/>
                    </a:gs>
                    <a:gs pos="100000">
                      <a:schemeClr val="tx1"/>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Change</a:t>
            </a:r>
            <a:r>
              <a:rPr kumimoji="0" lang="en-US" sz="2400" b="0" i="0" u="none" strike="noStrike" kern="1200" cap="none" spc="0" normalizeH="0" baseline="0" noProof="0">
                <a:ln>
                  <a:noFill/>
                </a:ln>
                <a:gradFill>
                  <a:gsLst>
                    <a:gs pos="0">
                      <a:schemeClr val="tx1"/>
                    </a:gs>
                    <a:gs pos="100000">
                      <a:schemeClr val="tx1"/>
                    </a:gs>
                  </a:gsLst>
                  <a:lin ang="0" scaled="0"/>
                </a:gradFill>
                <a:effectLst/>
                <a:uLnTx/>
                <a:uFillTx/>
                <a:latin typeface="+mj-lt"/>
                <a:cs typeface="Segoe UI" panose="020B0502040204020203" pitchFamily="34" charset="0"/>
              </a:rPr>
              <a:t> requires </a:t>
            </a:r>
            <a:r>
              <a:rPr lang="en-US" sz="2400">
                <a:gradFill>
                  <a:gsLst>
                    <a:gs pos="0">
                      <a:schemeClr val="tx1"/>
                    </a:gs>
                    <a:gs pos="100000">
                      <a:schemeClr val="tx1"/>
                    </a:gs>
                  </a:gsLst>
                  <a:lin ang="0" scaled="0"/>
                </a:gradFill>
                <a:latin typeface="+mj-lt"/>
                <a:cs typeface="Segoe UI" panose="020B0502040204020203" pitchFamily="34" charset="0"/>
              </a:rPr>
              <a:t>radical </a:t>
            </a:r>
            <a:r>
              <a:rPr kumimoji="0" lang="en-US" sz="2400" b="0" i="0" u="none" strike="noStrike" kern="1200" cap="none" spc="0" normalizeH="0" baseline="0" noProof="0">
                <a:ln>
                  <a:noFill/>
                </a:ln>
                <a:gradFill>
                  <a:gsLst>
                    <a:gs pos="0">
                      <a:schemeClr val="tx1"/>
                    </a:gs>
                    <a:gs pos="100000">
                      <a:schemeClr val="tx1"/>
                    </a:gs>
                  </a:gsLst>
                  <a:lin ang="0" scaled="0"/>
                </a:gradFill>
                <a:effectLst/>
                <a:uLnTx/>
                <a:uFillTx/>
                <a:latin typeface="+mj-lt"/>
                <a:cs typeface="Segoe UI" panose="020B0502040204020203" pitchFamily="34" charset="0"/>
              </a:rPr>
              <a:t>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It requires leaders to adapt, </a:t>
            </a:r>
            <a:br>
              <a:rPr lang="en-US" sz="2400">
                <a:gradFill>
                  <a:gsLst>
                    <a:gs pos="0">
                      <a:schemeClr val="tx1"/>
                    </a:gs>
                    <a:gs pos="100000">
                      <a:schemeClr val="tx1"/>
                    </a:gs>
                  </a:gsLst>
                  <a:lin ang="0" scaled="0"/>
                </a:gradFill>
                <a:latin typeface="+mj-lt"/>
                <a:cs typeface="Segoe UI" panose="020B0502040204020203" pitchFamily="34" charset="0"/>
              </a:rPr>
            </a:br>
            <a:r>
              <a:rPr lang="en-US" sz="2400">
                <a:gradFill>
                  <a:gsLst>
                    <a:gs pos="0">
                      <a:schemeClr val="tx1"/>
                    </a:gs>
                    <a:gs pos="100000">
                      <a:schemeClr val="tx1"/>
                    </a:gs>
                  </a:gsLst>
                  <a:lin ang="0" scaled="0"/>
                </a:gradFill>
                <a:latin typeface="+mj-lt"/>
                <a:cs typeface="Segoe UI" panose="020B0502040204020203" pitchFamily="34" charset="0"/>
              </a:rPr>
              <a:t>take risks, and learn quickly.</a:t>
            </a:r>
            <a:endParaRPr lang="en-US"/>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Change requires a culture shift</a:t>
            </a:r>
          </a:p>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within your organization,</a:t>
            </a:r>
          </a:p>
          <a:p>
            <a:pPr marL="0" marR="0" lvl="0" indent="0" algn="l" defTabSz="932742" rtl="0" eaLnBrk="1" fontAlgn="auto" latinLnBrk="0" hangingPunct="1">
              <a:lnSpc>
                <a:spcPct val="100000"/>
              </a:lnSpc>
              <a:spcAft>
                <a:spcPts val="0"/>
              </a:spcAft>
              <a:buClrTx/>
              <a:buSzPct val="90000"/>
              <a:buFontTx/>
              <a:buNone/>
              <a:tabLst/>
              <a:defRPr/>
            </a:pPr>
            <a:r>
              <a:rPr lang="en-US" sz="2400">
                <a:gradFill>
                  <a:gsLst>
                    <a:gs pos="0">
                      <a:schemeClr val="tx1"/>
                    </a:gs>
                    <a:gs pos="100000">
                      <a:schemeClr val="tx1"/>
                    </a:gs>
                  </a:gsLst>
                  <a:lin ang="0" scaled="0"/>
                </a:gradFill>
                <a:latin typeface="+mj-lt"/>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AC8C7C9-B858-D94A-BACA-BBC6430555F5}"/>
              </a:ext>
              <a:ext uri="{C183D7F6-B498-43B3-948B-1728B52AA6E4}">
                <adec:decorative xmlns:adec="http://schemas.microsoft.com/office/drawing/2017/decorative" val="1"/>
              </a:ext>
            </a:extLst>
          </p:cNvPr>
          <p:cNvSpPr/>
          <p:nvPr/>
        </p:nvSpPr>
        <p:spPr bwMode="auto">
          <a:xfrm>
            <a:off x="6790588" y="0"/>
            <a:ext cx="5413168" cy="68580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a:xfrm>
            <a:off x="659961" y="581223"/>
            <a:ext cx="5204820" cy="1231106"/>
          </a:xfrm>
        </p:spPr>
        <p:txBody>
          <a:bodyPr>
            <a:normAutofit fontScale="90000"/>
          </a:bodyPr>
          <a:lstStyle/>
          <a:p>
            <a:r>
              <a:rPr lang="en-US" sz="4000">
                <a:solidFill>
                  <a:schemeClr val="bg1"/>
                </a:solidFill>
                <a:latin typeface="Segoe UI Semibold" panose="020B0702040204020203" pitchFamily="34" charset="0"/>
                <a:cs typeface="Segoe UI Semibold" panose="020B0702040204020203" pitchFamily="34" charset="0"/>
              </a:rPr>
              <a:t>Modernization drives measurable ROI</a:t>
            </a:r>
            <a:br>
              <a:rPr lang="en-US" sz="4000">
                <a:solidFill>
                  <a:schemeClr val="bg1"/>
                </a:solidFill>
                <a:cs typeface="Segoe UI"/>
              </a:rPr>
            </a:br>
            <a:endParaRPr lang="en-AU" sz="4000">
              <a:solidFill>
                <a:schemeClr val="bg1"/>
              </a:solidFill>
            </a:endParaRPr>
          </a:p>
        </p:txBody>
      </p:sp>
      <p:grpSp>
        <p:nvGrpSpPr>
          <p:cNvPr id="45" name="Group 44">
            <a:extLst>
              <a:ext uri="{FF2B5EF4-FFF2-40B4-BE49-F238E27FC236}">
                <a16:creationId xmlns:a16="http://schemas.microsoft.com/office/drawing/2014/main" id="{B9979D4A-44CE-4BA7-90C7-9DFBA1109514}"/>
              </a:ext>
            </a:extLst>
          </p:cNvPr>
          <p:cNvGrpSpPr/>
          <p:nvPr/>
        </p:nvGrpSpPr>
        <p:grpSpPr>
          <a:xfrm>
            <a:off x="678055" y="2476491"/>
            <a:ext cx="5627085" cy="3207575"/>
            <a:chOff x="121425" y="0"/>
            <a:chExt cx="5212411" cy="2445580"/>
          </a:xfrm>
        </p:grpSpPr>
        <p:sp>
          <p:nvSpPr>
            <p:cNvPr id="46" name="Shape 66699">
              <a:extLst>
                <a:ext uri="{FF2B5EF4-FFF2-40B4-BE49-F238E27FC236}">
                  <a16:creationId xmlns:a16="http://schemas.microsoft.com/office/drawing/2014/main" id="{7FD3AFF6-498E-47DC-9161-97F1D187F725}"/>
                </a:ext>
              </a:extLst>
            </p:cNvPr>
            <p:cNvSpPr/>
            <p:nvPr/>
          </p:nvSpPr>
          <p:spPr>
            <a:xfrm>
              <a:off x="4070718" y="1834818"/>
              <a:ext cx="1069848" cy="239395"/>
            </a:xfrm>
            <a:custGeom>
              <a:avLst/>
              <a:gdLst/>
              <a:ahLst/>
              <a:cxnLst/>
              <a:rect l="0" t="0" r="0" b="0"/>
              <a:pathLst>
                <a:path w="1069848" h="239395">
                  <a:moveTo>
                    <a:pt x="0" y="0"/>
                  </a:moveTo>
                  <a:lnTo>
                    <a:pt x="1069848" y="0"/>
                  </a:lnTo>
                  <a:lnTo>
                    <a:pt x="1069848" y="239395"/>
                  </a:lnTo>
                  <a:lnTo>
                    <a:pt x="0" y="239395"/>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7" name="Shape 66700">
              <a:extLst>
                <a:ext uri="{FF2B5EF4-FFF2-40B4-BE49-F238E27FC236}">
                  <a16:creationId xmlns:a16="http://schemas.microsoft.com/office/drawing/2014/main" id="{7701975F-E919-421D-940E-E8684595A57E}"/>
                </a:ext>
              </a:extLst>
            </p:cNvPr>
            <p:cNvSpPr/>
            <p:nvPr/>
          </p:nvSpPr>
          <p:spPr>
            <a:xfrm>
              <a:off x="2755507" y="1584882"/>
              <a:ext cx="1069848" cy="489331"/>
            </a:xfrm>
            <a:custGeom>
              <a:avLst/>
              <a:gdLst/>
              <a:ahLst/>
              <a:cxnLst/>
              <a:rect l="0" t="0" r="0" b="0"/>
              <a:pathLst>
                <a:path w="1069848" h="489331">
                  <a:moveTo>
                    <a:pt x="0" y="0"/>
                  </a:moveTo>
                  <a:lnTo>
                    <a:pt x="1069848" y="0"/>
                  </a:lnTo>
                  <a:lnTo>
                    <a:pt x="1069848" y="489331"/>
                  </a:lnTo>
                  <a:lnTo>
                    <a:pt x="0" y="48933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8" name="Shape 66701">
              <a:extLst>
                <a:ext uri="{FF2B5EF4-FFF2-40B4-BE49-F238E27FC236}">
                  <a16:creationId xmlns:a16="http://schemas.microsoft.com/office/drawing/2014/main" id="{87D482A5-A5C0-4C70-94B4-7953F7EE5156}"/>
                </a:ext>
              </a:extLst>
            </p:cNvPr>
            <p:cNvSpPr/>
            <p:nvPr/>
          </p:nvSpPr>
          <p:spPr>
            <a:xfrm>
              <a:off x="1438770" y="1299893"/>
              <a:ext cx="1069848" cy="774319"/>
            </a:xfrm>
            <a:custGeom>
              <a:avLst/>
              <a:gdLst/>
              <a:ahLst/>
              <a:cxnLst/>
              <a:rect l="0" t="0" r="0" b="0"/>
              <a:pathLst>
                <a:path w="1069848" h="774319">
                  <a:moveTo>
                    <a:pt x="0" y="0"/>
                  </a:moveTo>
                  <a:lnTo>
                    <a:pt x="1069848" y="0"/>
                  </a:lnTo>
                  <a:lnTo>
                    <a:pt x="1069848" y="774319"/>
                  </a:lnTo>
                  <a:lnTo>
                    <a:pt x="0" y="774319"/>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49" name="Shape 66702">
              <a:extLst>
                <a:ext uri="{FF2B5EF4-FFF2-40B4-BE49-F238E27FC236}">
                  <a16:creationId xmlns:a16="http://schemas.microsoft.com/office/drawing/2014/main" id="{6F35FFFF-941F-46CE-8963-8E8903FBFFC7}"/>
                </a:ext>
              </a:extLst>
            </p:cNvPr>
            <p:cNvSpPr/>
            <p:nvPr/>
          </p:nvSpPr>
          <p:spPr>
            <a:xfrm>
              <a:off x="123558" y="198041"/>
              <a:ext cx="1069848" cy="1876171"/>
            </a:xfrm>
            <a:custGeom>
              <a:avLst/>
              <a:gdLst/>
              <a:ahLst/>
              <a:cxnLst/>
              <a:rect l="0" t="0" r="0" b="0"/>
              <a:pathLst>
                <a:path w="1069848" h="1876171">
                  <a:moveTo>
                    <a:pt x="0" y="0"/>
                  </a:moveTo>
                  <a:lnTo>
                    <a:pt x="1069848" y="0"/>
                  </a:lnTo>
                  <a:lnTo>
                    <a:pt x="1069848" y="1876171"/>
                  </a:lnTo>
                  <a:lnTo>
                    <a:pt x="0" y="1876171"/>
                  </a:lnTo>
                  <a:lnTo>
                    <a:pt x="0" y="0"/>
                  </a:lnTo>
                </a:path>
              </a:pathLst>
            </a:custGeom>
            <a:solidFill>
              <a:srgbClr val="4BE8FF"/>
            </a:solidFill>
            <a:ln w="0" cap="flat">
              <a:round/>
            </a:ln>
          </p:spPr>
          <p:style>
            <a:lnRef idx="0">
              <a:srgbClr val="000000">
                <a:alpha val="0"/>
              </a:srgbClr>
            </a:lnRef>
            <a:fillRef idx="1">
              <a:srgbClr val="81CCED"/>
            </a:fillRef>
            <a:effectRef idx="0">
              <a:scrgbClr r="0" g="0" b="0"/>
            </a:effectRef>
            <a:fontRef idx="none"/>
          </p:style>
          <p:txBody>
            <a:bodyPr/>
            <a:lstStyle/>
            <a:p>
              <a:endParaRPr lang="en-US">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677FE596-75AD-4EDD-B665-4BA91A26F966}"/>
                </a:ext>
              </a:extLst>
            </p:cNvPr>
            <p:cNvSpPr/>
            <p:nvPr/>
          </p:nvSpPr>
          <p:spPr>
            <a:xfrm>
              <a:off x="121425" y="0"/>
              <a:ext cx="588140"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$7.3M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577966-6FE9-4E22-BF87-A8582815883C}"/>
                </a:ext>
              </a:extLst>
            </p:cNvPr>
            <p:cNvSpPr/>
            <p:nvPr/>
          </p:nvSpPr>
          <p:spPr>
            <a:xfrm>
              <a:off x="1483983" y="1102487"/>
              <a:ext cx="648133" cy="19740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$3.0M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9E82D60-E709-4002-AC46-76A749EAE2B9}"/>
                </a:ext>
              </a:extLst>
            </p:cNvPr>
            <p:cNvSpPr/>
            <p:nvPr/>
          </p:nvSpPr>
          <p:spPr>
            <a:xfrm>
              <a:off x="2764586" y="1387855"/>
              <a:ext cx="601614" cy="22444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$1.9M</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7CC61C6-A7CC-4F60-AD94-E9FB6CC03730}"/>
                </a:ext>
              </a:extLst>
            </p:cNvPr>
            <p:cNvSpPr/>
            <p:nvPr/>
          </p:nvSpPr>
          <p:spPr>
            <a:xfrm>
              <a:off x="4087967" y="1637157"/>
              <a:ext cx="756834" cy="1976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b="1">
                  <a:solidFill>
                    <a:schemeClr val="bg1"/>
                  </a:solidFill>
                  <a:effectLst/>
                  <a:latin typeface="Segoe UI" panose="020B0502040204020203" pitchFamily="34" charset="0"/>
                  <a:ea typeface="Arial" panose="020B0604020202020204" pitchFamily="34" charset="0"/>
                  <a:cs typeface="Segoe UI" panose="020B0502040204020203" pitchFamily="34" charset="0"/>
                </a:rPr>
                <a:t>$927.1K</a:t>
              </a:r>
              <a:endParaRPr lang="en-US" sz="140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7DA7CD05-433A-4295-AB93-C353894778F7}"/>
                </a:ext>
              </a:extLst>
            </p:cNvPr>
            <p:cNvSpPr/>
            <p:nvPr/>
          </p:nvSpPr>
          <p:spPr>
            <a:xfrm>
              <a:off x="121425" y="2144634"/>
              <a:ext cx="1426699"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E6C8333C-FF06-44EC-8C65-6D695E68B528}"/>
                </a:ext>
              </a:extLst>
            </p:cNvPr>
            <p:cNvSpPr/>
            <p:nvPr/>
          </p:nvSpPr>
          <p:spPr>
            <a:xfrm>
              <a:off x="175679" y="2276079"/>
              <a:ext cx="1282584"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infrastructure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E94841C5-6088-4996-9CFE-87D5A210FFF1}"/>
                </a:ext>
              </a:extLst>
            </p:cNvPr>
            <p:cNvSpPr/>
            <p:nvPr/>
          </p:nvSpPr>
          <p:spPr>
            <a:xfrm>
              <a:off x="1437500" y="2144634"/>
              <a:ext cx="142700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Avoided on-premises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F34D3990-7FDF-4314-98DD-FADE7988B66E}"/>
                </a:ext>
              </a:extLst>
            </p:cNvPr>
            <p:cNvSpPr/>
            <p:nvPr/>
          </p:nvSpPr>
          <p:spPr>
            <a:xfrm>
              <a:off x="1717408" y="2276079"/>
              <a:ext cx="683478"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FTE costs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8184E691-C71C-4FB7-9E5A-41036DAE67AE}"/>
                </a:ext>
              </a:extLst>
            </p:cNvPr>
            <p:cNvSpPr/>
            <p:nvPr/>
          </p:nvSpPr>
          <p:spPr>
            <a:xfrm>
              <a:off x="2741155" y="2144634"/>
              <a:ext cx="1459862"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 and</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C6B4C30B-5303-4CD2-B0FB-286368E0DF8C}"/>
                </a:ext>
              </a:extLst>
            </p:cNvPr>
            <p:cNvSpPr/>
            <p:nvPr/>
          </p:nvSpPr>
          <p:spPr>
            <a:xfrm>
              <a:off x="2700008" y="2276079"/>
              <a:ext cx="1570356"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larger online B2C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B8729E-D01C-4F1D-80B6-DCCD84CEBFDB}"/>
                </a:ext>
              </a:extLst>
            </p:cNvPr>
            <p:cNvSpPr/>
            <p:nvPr/>
          </p:nvSpPr>
          <p:spPr>
            <a:xfrm>
              <a:off x="4168889" y="2144634"/>
              <a:ext cx="1164947" cy="16950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Income from new</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DDBC67D-F993-475F-AE36-DBBE5A91A3E9}"/>
                </a:ext>
              </a:extLst>
            </p:cNvPr>
            <p:cNvSpPr/>
            <p:nvPr/>
          </p:nvSpPr>
          <p:spPr>
            <a:xfrm>
              <a:off x="4203561" y="2276079"/>
              <a:ext cx="1072342" cy="16950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50">
                  <a:solidFill>
                    <a:schemeClr val="bg1"/>
                  </a:solidFill>
                  <a:effectLst/>
                  <a:latin typeface="Segoe UI" panose="020B0502040204020203" pitchFamily="34" charset="0"/>
                  <a:ea typeface="Arial" panose="020B0604020202020204" pitchFamily="34" charset="0"/>
                  <a:cs typeface="Segoe UI" panose="020B0502040204020203" pitchFamily="34" charset="0"/>
                </a:rPr>
                <a:t>enterprise sales</a:t>
              </a:r>
              <a:endParaRPr lang="en-US" sz="1050">
                <a:solidFill>
                  <a:schemeClr val="bg1"/>
                </a:solidFill>
                <a:effectLst/>
                <a:latin typeface="Segoe UI" panose="020B0502040204020203" pitchFamily="34" charset="0"/>
                <a:ea typeface="Calibri" panose="020F0502020204030204"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3289355F-4B06-4CF5-9407-BA7E37871979}"/>
              </a:ext>
            </a:extLst>
          </p:cNvPr>
          <p:cNvSpPr txBox="1"/>
          <p:nvPr/>
        </p:nvSpPr>
        <p:spPr>
          <a:xfrm>
            <a:off x="7382396" y="2476632"/>
            <a:ext cx="4499047" cy="2923877"/>
          </a:xfrm>
          <a:prstGeom prst="rect">
            <a:avLst/>
          </a:prstGeom>
          <a:noFill/>
        </p:spPr>
        <p:txBody>
          <a:bodyPr wrap="square" lIns="0" tIns="0" rIns="0" bIns="0" rtlCol="0">
            <a:spAutoFit/>
          </a:bodyPr>
          <a:lstStyle/>
          <a:p>
            <a:pPr>
              <a:spcAft>
                <a:spcPts val="600"/>
              </a:spcAft>
            </a:pPr>
            <a:r>
              <a:rPr lang="en-US">
                <a:solidFill>
                  <a:schemeClr val="bg1"/>
                </a:solidFill>
                <a:latin typeface="Segoe UI Semibold" panose="020B0702040204020203" pitchFamily="34" charset="0"/>
                <a:cs typeface="Segoe UI Semibold" panose="020B0702040204020203" pitchFamily="34" charset="0"/>
              </a:rPr>
              <a:t>Research findings</a:t>
            </a:r>
            <a:r>
              <a:rPr lang="en-US" baseline="70000">
                <a:solidFill>
                  <a:schemeClr val="bg1"/>
                </a:solidFill>
                <a:latin typeface="Segoe UI Semibold" panose="020B0702040204020203" pitchFamily="34" charset="0"/>
                <a:cs typeface="Segoe UI Semibold" panose="020B0702040204020203" pitchFamily="34" charset="0"/>
              </a:rPr>
              <a:t>1</a:t>
            </a:r>
            <a:r>
              <a:rPr lang="en-US">
                <a:solidFill>
                  <a:schemeClr val="bg1"/>
                </a:solidFill>
                <a:latin typeface="Segoe UI Semibold" panose="020B0702040204020203" pitchFamily="34" charset="0"/>
                <a:cs typeface="Segoe UI Semibold" panose="020B0702040204020203" pitchFamily="34" charset="0"/>
              </a:rPr>
              <a:t> indicate organizations with Azure-mature</a:t>
            </a:r>
            <a:br>
              <a:rPr lang="en-US">
                <a:solidFill>
                  <a:schemeClr val="bg1"/>
                </a:solidFill>
                <a:latin typeface="Segoe UI Semibold" panose="020B0702040204020203" pitchFamily="34" charset="0"/>
                <a:cs typeface="Segoe UI Semibold" panose="020B0702040204020203" pitchFamily="34" charset="0"/>
              </a:rPr>
            </a:br>
            <a:r>
              <a:rPr lang="en-US">
                <a:solidFill>
                  <a:schemeClr val="bg1"/>
                </a:solidFill>
                <a:latin typeface="Segoe UI Semibold" panose="020B0702040204020203" pitchFamily="34" charset="0"/>
                <a:cs typeface="Segoe UI Semibold" panose="020B0702040204020203" pitchFamily="34" charset="0"/>
              </a:rPr>
              <a:t>tenure (three-years): </a:t>
            </a:r>
          </a:p>
          <a:p>
            <a:pPr>
              <a:spcAft>
                <a:spcPts val="600"/>
              </a:spcAft>
            </a:pPr>
            <a:endParaRPr lang="en-US">
              <a:solidFill>
                <a:schemeClr val="bg1"/>
              </a:solidFill>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experience benefits of $13.1 million over three years versus costs of $2.3 million</a:t>
            </a:r>
          </a:p>
          <a:p>
            <a:endParaRPr lang="en-US">
              <a:solidFill>
                <a:schemeClr val="bg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benefits add up to a net present value (NPV) of $10.8 million and an ROI of 478%.   </a:t>
            </a:r>
          </a:p>
        </p:txBody>
      </p:sp>
      <p:sp>
        <p:nvSpPr>
          <p:cNvPr id="65" name="TextBox 64">
            <a:extLst>
              <a:ext uri="{FF2B5EF4-FFF2-40B4-BE49-F238E27FC236}">
                <a16:creationId xmlns:a16="http://schemas.microsoft.com/office/drawing/2014/main" id="{F1A716CA-3106-4568-A997-C288B44E8CE7}"/>
              </a:ext>
            </a:extLst>
          </p:cNvPr>
          <p:cNvSpPr txBox="1"/>
          <p:nvPr/>
        </p:nvSpPr>
        <p:spPr>
          <a:xfrm>
            <a:off x="584160" y="6209871"/>
            <a:ext cx="5342003" cy="369332"/>
          </a:xfrm>
          <a:prstGeom prst="rect">
            <a:avLst/>
          </a:prstGeom>
          <a:noFill/>
        </p:spPr>
        <p:txBody>
          <a:bodyPr wrap="square" lIns="0" tIns="0" rIns="0" bIns="0" rtlCol="0" anchor="t">
            <a:spAutoFit/>
          </a:bodyPr>
          <a:lstStyle/>
          <a:p>
            <a:pPr lvl="0">
              <a:defRPr/>
            </a:pPr>
            <a:r>
              <a:rPr lang="en-US" sz="1200" baseline="70000">
                <a:solidFill>
                  <a:srgbClr val="FFFFFF"/>
                </a:solidFill>
                <a:latin typeface="Segoe UI" panose="020B0502040204020203" pitchFamily="34" charset="0"/>
                <a:cs typeface="Segoe UI" panose="020B0502040204020203" pitchFamily="34" charset="0"/>
              </a:rPr>
              <a:t>1</a:t>
            </a:r>
            <a:r>
              <a:rPr lang="en-US" sz="1200" baseline="30000">
                <a:solidFill>
                  <a:srgbClr val="FFFFFF"/>
                </a:solidFill>
                <a:latin typeface="Segoe UI" panose="020B0502040204020203" pitchFamily="34" charset="0"/>
                <a:cs typeface="Segoe UI" panose="020B0502040204020203" pitchFamily="34" charset="0"/>
              </a:rPr>
              <a:t>Forrester Total Economic Impact™ Study Commissioned By Microsoft, August 2019,</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The Total Economic Impact™ Of Microsoft Azure IaaS</a:t>
            </a:r>
            <a:r>
              <a:rPr lang="en-US" sz="1200">
                <a:solidFill>
                  <a:srgbClr val="FFFFFF"/>
                </a:solidFill>
                <a:latin typeface="Segoe UI" panose="020B0502040204020203" pitchFamily="34" charset="0"/>
                <a:cs typeface="Segoe UI" panose="020B0502040204020203" pitchFamily="34" charset="0"/>
              </a:rPr>
              <a:t> </a:t>
            </a:r>
            <a:r>
              <a:rPr lang="en-US" sz="1200" baseline="30000">
                <a:solidFill>
                  <a:srgbClr val="FFFFFF"/>
                </a:solidFill>
                <a:latin typeface="Segoe UI" panose="020B0502040204020203" pitchFamily="34" charset="0"/>
                <a:cs typeface="Segoe UI" panose="020B0502040204020203" pitchFamily="34" charset="0"/>
              </a:rPr>
              <a:t>Cost Savings And Business Benefits Enabled By Azure Infrastructure-As-A-Service (IaaS)</a:t>
            </a:r>
            <a:endParaRPr lang="en-AU" sz="1200" baseline="30000">
              <a:solidFill>
                <a:srgbClr val="FFFFFF"/>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FB10C70-E235-4C79-A352-8E5EA1AA3F71}"/>
              </a:ext>
            </a:extLst>
          </p:cNvPr>
          <p:cNvSpPr txBox="1"/>
          <p:nvPr/>
        </p:nvSpPr>
        <p:spPr>
          <a:xfrm>
            <a:off x="7382396" y="1095883"/>
            <a:ext cx="4645075" cy="1107996"/>
          </a:xfrm>
          <a:prstGeom prst="rect">
            <a:avLst/>
          </a:prstGeom>
          <a:noFill/>
        </p:spPr>
        <p:txBody>
          <a:bodyPr wrap="square" lIns="0" tIns="0" rIns="0" bIns="0" rtlCol="0">
            <a:spAutoFit/>
          </a:bodyPr>
          <a:lstStyle/>
          <a:p>
            <a:r>
              <a:rPr lang="en-US" sz="2400" b="1">
                <a:solidFill>
                  <a:srgbClr val="4FE7FF"/>
                </a:solidFill>
                <a:latin typeface="Segoe UI Semibold" panose="020B0702040204020203" pitchFamily="34" charset="0"/>
                <a:cs typeface="Segoe UI Semibold" panose="020B0702040204020203" pitchFamily="34" charset="0"/>
              </a:rPr>
              <a:t>Shifting from on-premises operations to the cloud favors your bottom line </a:t>
            </a:r>
          </a:p>
        </p:txBody>
      </p:sp>
      <p:sp>
        <p:nvSpPr>
          <p:cNvPr id="8" name="TextBox 7">
            <a:extLst>
              <a:ext uri="{FF2B5EF4-FFF2-40B4-BE49-F238E27FC236}">
                <a16:creationId xmlns:a16="http://schemas.microsoft.com/office/drawing/2014/main" id="{9EABEB2D-EBC5-4629-BDB2-45B275B61672}"/>
              </a:ext>
            </a:extLst>
          </p:cNvPr>
          <p:cNvSpPr txBox="1"/>
          <p:nvPr/>
        </p:nvSpPr>
        <p:spPr>
          <a:xfrm>
            <a:off x="649583" y="1926880"/>
            <a:ext cx="2710659" cy="276999"/>
          </a:xfrm>
          <a:prstGeom prst="rect">
            <a:avLst/>
          </a:prstGeom>
          <a:noFill/>
        </p:spPr>
        <p:txBody>
          <a:bodyPr wrap="square" lIns="0" tIns="0" rIns="0" bIns="0" rtlCol="0">
            <a:spAutoFit/>
          </a:bodyPr>
          <a:lstStyle/>
          <a:p>
            <a:r>
              <a:rPr lang="en-US">
                <a:solidFill>
                  <a:schemeClr val="bg1"/>
                </a:solidFill>
                <a:latin typeface="Segoe UI" panose="020B0502040204020203" pitchFamily="34" charset="0"/>
                <a:cs typeface="Segoe UI" panose="020B0502040204020203" pitchFamily="34" charset="0"/>
              </a:rPr>
              <a:t>Benefits (Three-Year)</a:t>
            </a:r>
          </a:p>
        </p:txBody>
      </p:sp>
    </p:spTree>
    <p:extLst>
      <p:ext uri="{BB962C8B-B14F-4D97-AF65-F5344CB8AC3E}">
        <p14:creationId xmlns:p14="http://schemas.microsoft.com/office/powerpoint/2010/main" val="12381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FDA7A7BD-CDBB-C64D-83FC-CD90012C4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4BD733D-0FA4-49BC-AD7D-E834BD471C3F}"/>
              </a:ext>
            </a:extLst>
          </p:cNvPr>
          <p:cNvSpPr/>
          <p:nvPr/>
        </p:nvSpPr>
        <p:spPr bwMode="auto">
          <a:xfrm>
            <a:off x="0" y="0"/>
            <a:ext cx="12192000"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D7116726-F302-F440-858E-59EA70923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551" y="1337884"/>
            <a:ext cx="3007626" cy="3892222"/>
          </a:xfrm>
          <a:prstGeom prst="rect">
            <a:avLst/>
          </a:prstGeom>
        </p:spPr>
      </p:pic>
    </p:spTree>
    <p:extLst>
      <p:ext uri="{BB962C8B-B14F-4D97-AF65-F5344CB8AC3E}">
        <p14:creationId xmlns:p14="http://schemas.microsoft.com/office/powerpoint/2010/main" val="58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bridge&#10;&#10;Description automatically generated">
            <a:extLst>
              <a:ext uri="{FF2B5EF4-FFF2-40B4-BE49-F238E27FC236}">
                <a16:creationId xmlns:a16="http://schemas.microsoft.com/office/drawing/2014/main" id="{BBE7E800-A3BB-7245-8B9A-B6BAA68A5EF8}"/>
              </a:ext>
            </a:extLst>
          </p:cNvPr>
          <p:cNvPicPr>
            <a:picLocks noChangeAspect="1"/>
          </p:cNvPicPr>
          <p:nvPr/>
        </p:nvPicPr>
        <p:blipFill rotWithShape="1">
          <a:blip r:embed="rId3">
            <a:extLst>
              <a:ext uri="{28A0092B-C50C-407E-A947-70E740481C1C}">
                <a14:useLocalDpi xmlns:a14="http://schemas.microsoft.com/office/drawing/2010/main" val="0"/>
              </a:ext>
            </a:extLst>
          </a:blip>
          <a:srcRect l="4806" t="50000" r="4806" b="11868"/>
          <a:stretch/>
        </p:blipFill>
        <p:spPr>
          <a:xfrm>
            <a:off x="0" y="0"/>
            <a:ext cx="12192000" cy="6858000"/>
          </a:xfrm>
          <a:prstGeom prst="rect">
            <a:avLst/>
          </a:prstGeom>
        </p:spPr>
      </p:pic>
      <p:pic>
        <p:nvPicPr>
          <p:cNvPr id="8" name="Picture 7" descr="A picture containing outdoor, boat, water, ship&#10;&#10;Description automatically generated">
            <a:extLst>
              <a:ext uri="{FF2B5EF4-FFF2-40B4-BE49-F238E27FC236}">
                <a16:creationId xmlns:a16="http://schemas.microsoft.com/office/drawing/2014/main" id="{E98AC47F-946A-D449-9C89-C3C834344220}"/>
              </a:ext>
            </a:extLst>
          </p:cNvPr>
          <p:cNvPicPr>
            <a:picLocks noChangeAspect="1"/>
          </p:cNvPicPr>
          <p:nvPr/>
        </p:nvPicPr>
        <p:blipFill rotWithShape="1">
          <a:blip r:embed="rId4">
            <a:extLst>
              <a:ext uri="{28A0092B-C50C-407E-A947-70E740481C1C}">
                <a14:useLocalDpi xmlns:a14="http://schemas.microsoft.com/office/drawing/2010/main" val="0"/>
              </a:ext>
            </a:extLst>
          </a:blip>
          <a:srcRect t="1392" r="8537"/>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4BD733D-0FA4-49BC-AD7D-E834BD471C3F}"/>
              </a:ext>
            </a:extLst>
          </p:cNvPr>
          <p:cNvSpPr/>
          <p:nvPr/>
        </p:nvSpPr>
        <p:spPr bwMode="auto">
          <a:xfrm>
            <a:off x="0" y="0"/>
            <a:ext cx="12192000" cy="685800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2">
            <a:extLst>
              <a:ext uri="{FF2B5EF4-FFF2-40B4-BE49-F238E27FC236}">
                <a16:creationId xmlns:a16="http://schemas.microsoft.com/office/drawing/2014/main" id="{1D8718A8-0781-ED45-A26C-36470115EE41}"/>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559300" y="3145592"/>
            <a:ext cx="3073400" cy="566815"/>
          </a:xfrm>
          <a:prstGeom prst="rect">
            <a:avLst/>
          </a:prstGeom>
          <a:noFill/>
          <a:effectLst>
            <a:outerShdw blurRad="520700" dir="2700000" algn="tl" rotWithShape="0">
              <a:prstClr val="black"/>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50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a:latin typeface="Segoe UI Semibold" panose="020B0702040204020203" pitchFamily="34" charset="0"/>
                <a:cs typeface="Segoe UI Semibold" panose="020B0702040204020203" pitchFamily="34" charset="0"/>
              </a:rPr>
              <a:t>Overview:</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Microsoft Cloud Adoption Framework</a:t>
            </a:r>
            <a:br>
              <a:rPr lang="en-US" sz="4000">
                <a:latin typeface="Segoe UI Semibold" panose="020B0702040204020203" pitchFamily="34" charset="0"/>
                <a:cs typeface="Segoe UI Semibold" panose="020B0702040204020203" pitchFamily="34" charset="0"/>
              </a:rPr>
            </a:br>
            <a:r>
              <a:rPr lang="en-US" sz="400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822F733B6644FBA3A53638606DB7F" ma:contentTypeVersion="12" ma:contentTypeDescription="Create a new document." ma:contentTypeScope="" ma:versionID="1abf18aa23823dddc85c7f463fe5a27b">
  <xsd:schema xmlns:xsd="http://www.w3.org/2001/XMLSchema" xmlns:xs="http://www.w3.org/2001/XMLSchema" xmlns:p="http://schemas.microsoft.com/office/2006/metadata/properties" xmlns:ns2="840da42c-caa2-4d9e-8cee-befa44c83571" xmlns:ns3="c3db2fd1-0c85-4e14-9308-03b5665c3684" targetNamespace="http://schemas.microsoft.com/office/2006/metadata/properties" ma:root="true" ma:fieldsID="0a5d0d080350dcf91553b58a78d480b1" ns2:_="" ns3:_="">
    <xsd:import namespace="840da42c-caa2-4d9e-8cee-befa44c83571"/>
    <xsd:import namespace="c3db2fd1-0c85-4e14-9308-03b5665c36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da42c-caa2-4d9e-8cee-befa44c835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db2fd1-0c85-4e14-9308-03b5665c368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FCD604-C733-4716-AD00-9A7C03CB99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da42c-caa2-4d9e-8cee-befa44c83571"/>
    <ds:schemaRef ds:uri="c3db2fd1-0c85-4e14-9308-03b5665c36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274C96-AAAB-4A53-AE16-5A0AADBD1E54}">
  <ds:schemaRefs>
    <ds:schemaRef ds:uri="http://schemas.microsoft.com/sharepoint/v3/contenttype/forms"/>
  </ds:schemaRefs>
</ds:datastoreItem>
</file>

<file path=customXml/itemProps3.xml><?xml version="1.0" encoding="utf-8"?>
<ds:datastoreItem xmlns:ds="http://schemas.openxmlformats.org/officeDocument/2006/customXml" ds:itemID="{1370A9FB-529E-490E-9BD2-FB0C8AC7F7E3}">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6415</Words>
  <Application>Microsoft Office PowerPoint</Application>
  <PresentationFormat>Widescreen</PresentationFormat>
  <Paragraphs>703</Paragraphs>
  <Slides>38</Slides>
  <Notes>28</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38</vt:i4>
      </vt:variant>
    </vt:vector>
  </HeadingPairs>
  <TitlesOfParts>
    <vt:vector size="55"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Office Theme</vt:lpstr>
      <vt:lpstr>Black Template</vt:lpstr>
      <vt:lpstr>Dynamics 365</vt:lpstr>
      <vt:lpstr>1_Dynamics 365</vt:lpstr>
      <vt:lpstr>1_Office Theme</vt:lpstr>
      <vt:lpstr>Cloud Adoption Framework for Azure | Overview</vt:lpstr>
      <vt:lpstr>Agenda</vt:lpstr>
      <vt:lpstr>Why is cloud adoption important?</vt:lpstr>
      <vt:lpstr>PowerPoint Presentation</vt:lpstr>
      <vt:lpstr>PowerPoint Presentation</vt:lpstr>
      <vt:lpstr>Modernization drives measurable ROI </vt:lpstr>
      <vt:lpstr>PowerPoint Presentation</vt:lpstr>
      <vt:lpstr>PowerPoint Presentation</vt:lpstr>
      <vt:lpstr>Overview: Microsoft Cloud Adoption Framework for Azure</vt:lpstr>
      <vt:lpstr>Achieve balance. Deliver modernization. Deli</vt:lpstr>
      <vt:lpstr>PowerPoint Presentation</vt:lpstr>
      <vt:lpstr>PowerPoint Presentation</vt:lpstr>
      <vt:lpstr>Common motivations and scenarios</vt:lpstr>
      <vt:lpstr>Cloud Adoption Motivations</vt:lpstr>
      <vt:lpstr>Migrate existing workloads </vt:lpstr>
      <vt:lpstr>Build new products and services</vt:lpstr>
      <vt:lpstr>Unblock environment design and configuration</vt:lpstr>
      <vt:lpstr>Find your path—get started on your journey </vt:lpstr>
      <vt:lpstr>Tools, templates, and assessments</vt:lpstr>
      <vt:lpstr>PowerPoint Presentation</vt:lpstr>
      <vt:lpstr>Microsoft Partners</vt:lpstr>
      <vt:lpstr>PowerPoint Presentation</vt:lpstr>
      <vt:lpstr>Accelerate your digital transformation journey</vt:lpstr>
      <vt:lpstr>Thank You</vt:lpstr>
      <vt:lpstr>Appendix: Slide template gallery </vt:lpstr>
      <vt:lpstr>Achieve balance. Deliver modernization.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for Azure | Overview</dc:title>
  <dc:creator>Niels Ophey</dc:creator>
  <cp:lastModifiedBy>Niels Ophey</cp:lastModifiedBy>
  <cp:revision>1</cp:revision>
  <dcterms:created xsi:type="dcterms:W3CDTF">2020-04-22T21:43:32Z</dcterms:created>
  <dcterms:modified xsi:type="dcterms:W3CDTF">2021-09-23T07:04:22Z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0x010100C75822F733B6644FBA3A53638606DB7F</vt:lpwstr>
  </property>
  <property fmtid="{D5CDD505-2E9C-101B-9397-08002B2CF9AE}" pid="3" name="MSIP_Label_f42aa342-8706-4288-bd11-ebb85995028c_Enabled">
    <vt:lpwstr>true</vt:lpwstr>
  </property>
  <property fmtid="{D5CDD505-2E9C-101B-9397-08002B2CF9AE}" pid="4" name="MSIP_Label_f42aa342-8706-4288-bd11-ebb85995028c_SetDate">
    <vt:lpwstr>2020-05-22T17:16:59Z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b762a98f-3aaa-4999-bec5-7bb099360ff3</vt:lpwstr>
  </property>
  <property fmtid="{D5CDD505-2E9C-101B-9397-08002B2CF9AE}" pid="9" name="MSIP_Label_f42aa342-8706-4288-bd11-ebb85995028c_ContentBits">
    <vt:lpwstr>0</vt:lpwstr>
  </property>
</Properties>
</file>